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f5b5c54cf654ee6" /><Relationship Type="http://schemas.openxmlformats.org/officeDocument/2006/relationships/extended-properties" Target="/docProps/app.xml" Id="R82d2ea33085d428b" /><Relationship Type="http://schemas.openxmlformats.org/officeDocument/2006/relationships/officeDocument" Target="/ppt/presentation.xml" Id="R3a16b1453161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40dd9733140d2"/>
  </p:sldMasterIdLst>
  <p:notesMasterIdLst>
    <p:notesMasterId xmlns:r="http://schemas.openxmlformats.org/officeDocument/2006/relationships" r:id="R7d6d0d4217bd4710"/>
  </p:notesMasterIdLst>
  <p:sldIdLst>
    <p:sldId xmlns:r="http://schemas.openxmlformats.org/officeDocument/2006/relationships" id="256" r:id="R7c68939725904aaf"/>
    <p:sldId xmlns:r="http://schemas.openxmlformats.org/officeDocument/2006/relationships" id="257" r:id="R26c2dfc828694532"/>
    <p:sldId xmlns:r="http://schemas.openxmlformats.org/officeDocument/2006/relationships" id="258" r:id="Ra2ee4fe0e76d4727"/>
    <p:sldId xmlns:r="http://schemas.openxmlformats.org/officeDocument/2006/relationships" id="259" r:id="R3c557ad464a6409a"/>
    <p:sldId xmlns:r="http://schemas.openxmlformats.org/officeDocument/2006/relationships" id="260" r:id="R66dfd99936a947d2"/>
    <p:sldId xmlns:r="http://schemas.openxmlformats.org/officeDocument/2006/relationships" id="261" r:id="R6eb6b3ac3d5144fa"/>
    <p:sldId xmlns:r="http://schemas.openxmlformats.org/officeDocument/2006/relationships" id="262" r:id="R17fb3a6326714796"/>
    <p:sldId xmlns:r="http://schemas.openxmlformats.org/officeDocument/2006/relationships" id="263" r:id="R2b9f5eb151a342a2"/>
    <p:sldId xmlns:r="http://schemas.openxmlformats.org/officeDocument/2006/relationships" id="264" r:id="Rffcd64cda2974d5f"/>
    <p:sldId xmlns:r="http://schemas.openxmlformats.org/officeDocument/2006/relationships" id="265" r:id="R8f90e28f551c4f2d"/>
    <p:sldId xmlns:r="http://schemas.openxmlformats.org/officeDocument/2006/relationships" id="266" r:id="R6377187e5ab141bc"/>
    <p:sldId xmlns:r="http://schemas.openxmlformats.org/officeDocument/2006/relationships" id="267" r:id="Re40d18c4b42c47ab"/>
    <p:sldId xmlns:r="http://schemas.openxmlformats.org/officeDocument/2006/relationships" id="268" r:id="R1faf31d3b31c462e"/>
    <p:sldId xmlns:r="http://schemas.openxmlformats.org/officeDocument/2006/relationships" id="269" r:id="Rd3c11593b5034aed"/>
    <p:sldId xmlns:r="http://schemas.openxmlformats.org/officeDocument/2006/relationships" id="270" r:id="Rf4076ab367214811"/>
    <p:sldId xmlns:r="http://schemas.openxmlformats.org/officeDocument/2006/relationships" id="271" r:id="Re607af3bf91f4f32"/>
    <p:sldId xmlns:r="http://schemas.openxmlformats.org/officeDocument/2006/relationships" id="272" r:id="Rcb7b5e43290f4b97"/>
    <p:sldId xmlns:r="http://schemas.openxmlformats.org/officeDocument/2006/relationships" id="273" r:id="R626946f89a844e84"/>
    <p:sldId xmlns:r="http://schemas.openxmlformats.org/officeDocument/2006/relationships" id="274" r:id="R09efc1cc701b4cc6"/>
    <p:sldId xmlns:r="http://schemas.openxmlformats.org/officeDocument/2006/relationships" id="275" r:id="Ra59ae88f8365456c"/>
    <p:sldId xmlns:r="http://schemas.openxmlformats.org/officeDocument/2006/relationships" id="276" r:id="Rd348512b91b04f57"/>
    <p:sldId xmlns:r="http://schemas.openxmlformats.org/officeDocument/2006/relationships" id="277" r:id="R935a5424c68c4420"/>
    <p:sldId xmlns:r="http://schemas.openxmlformats.org/officeDocument/2006/relationships" id="278" r:id="R7e21ca8c609e4c55"/>
    <p:sldId xmlns:r="http://schemas.openxmlformats.org/officeDocument/2006/relationships" id="279" r:id="R4a65feec3ae74adf"/>
    <p:sldId xmlns:r="http://schemas.openxmlformats.org/officeDocument/2006/relationships" id="280" r:id="R3d963c3fbd234048"/>
    <p:sldId xmlns:r="http://schemas.openxmlformats.org/officeDocument/2006/relationships" id="281" r:id="R125975d697c24722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76707ba15d4439d" /><Relationship Type="http://schemas.openxmlformats.org/officeDocument/2006/relationships/slideMaster" Target="/ppt/slideMasters/slideMaster1.xml" Id="Rcee40dd9733140d2" /><Relationship Type="http://schemas.openxmlformats.org/officeDocument/2006/relationships/notesMaster" Target="/ppt/notesMasters/notesMaster1.xml" Id="R7d6d0d4217bd4710" /><Relationship Type="http://schemas.openxmlformats.org/officeDocument/2006/relationships/presProps" Target="/ppt/presProps.xml" Id="R38150c2155384a08" /><Relationship Type="http://schemas.openxmlformats.org/officeDocument/2006/relationships/tableStyles" Target="/ppt/tableStyles.xml" Id="Re2e88a6217da4b29" /><Relationship Type="http://schemas.openxmlformats.org/officeDocument/2006/relationships/slide" Target="/ppt/slides/slide1.xml" Id="R7c68939725904aaf" /><Relationship Type="http://schemas.openxmlformats.org/officeDocument/2006/relationships/slide" Target="/ppt/slides/slide2.xml" Id="R26c2dfc828694532" /><Relationship Type="http://schemas.openxmlformats.org/officeDocument/2006/relationships/slide" Target="/ppt/slides/slide3.xml" Id="Ra2ee4fe0e76d4727" /><Relationship Type="http://schemas.openxmlformats.org/officeDocument/2006/relationships/slide" Target="/ppt/slides/slide4.xml" Id="R3c557ad464a6409a" /><Relationship Type="http://schemas.openxmlformats.org/officeDocument/2006/relationships/slide" Target="/ppt/slides/slide5.xml" Id="R66dfd99936a947d2" /><Relationship Type="http://schemas.openxmlformats.org/officeDocument/2006/relationships/slide" Target="/ppt/slides/slide6.xml" Id="R6eb6b3ac3d5144fa" /><Relationship Type="http://schemas.openxmlformats.org/officeDocument/2006/relationships/slide" Target="/ppt/slides/slide7.xml" Id="R17fb3a6326714796" /><Relationship Type="http://schemas.openxmlformats.org/officeDocument/2006/relationships/slide" Target="/ppt/slides/slide8.xml" Id="R2b9f5eb151a342a2" /><Relationship Type="http://schemas.openxmlformats.org/officeDocument/2006/relationships/slide" Target="/ppt/slides/slide9.xml" Id="Rffcd64cda2974d5f" /><Relationship Type="http://schemas.openxmlformats.org/officeDocument/2006/relationships/slide" Target="/ppt/slides/slide10.xml" Id="R8f90e28f551c4f2d" /><Relationship Type="http://schemas.openxmlformats.org/officeDocument/2006/relationships/slide" Target="/ppt/slides/slide11.xml" Id="R6377187e5ab141bc" /><Relationship Type="http://schemas.openxmlformats.org/officeDocument/2006/relationships/slide" Target="/ppt/slides/slide12.xml" Id="Re40d18c4b42c47ab" /><Relationship Type="http://schemas.openxmlformats.org/officeDocument/2006/relationships/slide" Target="/ppt/slides/slide13.xml" Id="R1faf31d3b31c462e" /><Relationship Type="http://schemas.openxmlformats.org/officeDocument/2006/relationships/slide" Target="/ppt/slides/slide14.xml" Id="Rd3c11593b5034aed" /><Relationship Type="http://schemas.openxmlformats.org/officeDocument/2006/relationships/slide" Target="/ppt/slides/slide15.xml" Id="Rf4076ab367214811" /><Relationship Type="http://schemas.openxmlformats.org/officeDocument/2006/relationships/slide" Target="/ppt/slides/slide16.xml" Id="Re607af3bf91f4f32" /><Relationship Type="http://schemas.openxmlformats.org/officeDocument/2006/relationships/slide" Target="/ppt/slides/slide17.xml" Id="Rcb7b5e43290f4b97" /><Relationship Type="http://schemas.openxmlformats.org/officeDocument/2006/relationships/slide" Target="/ppt/slides/slide18.xml" Id="R626946f89a844e84" /><Relationship Type="http://schemas.openxmlformats.org/officeDocument/2006/relationships/slide" Target="/ppt/slides/slide19.xml" Id="R09efc1cc701b4cc6" /><Relationship Type="http://schemas.openxmlformats.org/officeDocument/2006/relationships/slide" Target="/ppt/slides/slide20.xml" Id="Ra59ae88f8365456c" /><Relationship Type="http://schemas.openxmlformats.org/officeDocument/2006/relationships/slide" Target="/ppt/slides/slide21.xml" Id="Rd348512b91b04f57" /><Relationship Type="http://schemas.openxmlformats.org/officeDocument/2006/relationships/slide" Target="/ppt/slides/slide22.xml" Id="R935a5424c68c4420" /><Relationship Type="http://schemas.openxmlformats.org/officeDocument/2006/relationships/slide" Target="/ppt/slides/slide23.xml" Id="R7e21ca8c609e4c55" /><Relationship Type="http://schemas.openxmlformats.org/officeDocument/2006/relationships/slide" Target="/ppt/slides/slide24.xml" Id="R4a65feec3ae74adf" /><Relationship Type="http://schemas.openxmlformats.org/officeDocument/2006/relationships/slide" Target="/ppt/slides/slide25.xml" Id="R3d963c3fbd234048" /><Relationship Type="http://schemas.openxmlformats.org/officeDocument/2006/relationships/slide" Target="/ppt/slides/slide26.xml" Id="R125975d697c2472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bf6d4f2a7d54ba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ZOMSEN VI 2.1">
      <a:dk1>
        <a:srgbClr val="201515"/>
      </a:dk1>
      <a:lt1>
        <a:srgbClr val="FFFFFF"/>
      </a:lt1>
      <a:dk2>
        <a:srgbClr val="140D0D"/>
      </a:dk2>
      <a:lt2>
        <a:srgbClr val="FFF3E6"/>
      </a:lt2>
      <a:accent1>
        <a:srgbClr val="FF4F00"/>
      </a:accent1>
      <a:accent2>
        <a:srgbClr val="201515"/>
      </a:accent2>
      <a:accent3>
        <a:srgbClr val="FFF3E6"/>
      </a:accent3>
      <a:accent4>
        <a:srgbClr val="E7E2DC"/>
      </a:accent4>
      <a:accent5>
        <a:srgbClr val="655E5A"/>
      </a:accent5>
      <a:accent6>
        <a:srgbClr val="FFFDF9"/>
      </a:accent6>
      <a:hlink>
        <a:srgbClr val="FF4F00"/>
      </a:hlink>
      <a:folHlink>
        <a:srgbClr val="655E5A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ZOMSEN VI 2.1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c1a94b2e8744dd8" /><Relationship Type="http://schemas.openxmlformats.org/officeDocument/2006/relationships/notesMaster" Target="/ppt/notesMasters/notesMaster1.xml" Id="R8875f36fbf894c9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6bc2d7483c74e09" /><Relationship Type="http://schemas.openxmlformats.org/officeDocument/2006/relationships/notesMaster" Target="/ppt/notesMasters/notesMaster1.xml" Id="Re4c8ef091d784f5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9736586b7674658" /><Relationship Type="http://schemas.openxmlformats.org/officeDocument/2006/relationships/notesMaster" Target="/ppt/notesMasters/notesMaster1.xml" Id="R19130859f66d401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2ecb387102d4d50" /><Relationship Type="http://schemas.openxmlformats.org/officeDocument/2006/relationships/notesMaster" Target="/ppt/notesMasters/notesMaster1.xml" Id="Ra7b5806a97ec490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f6b1e9e72454efc" /><Relationship Type="http://schemas.openxmlformats.org/officeDocument/2006/relationships/notesMaster" Target="/ppt/notesMasters/notesMaster1.xml" Id="Rd5d918dade2c4c5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bb19552720145ec" /><Relationship Type="http://schemas.openxmlformats.org/officeDocument/2006/relationships/notesMaster" Target="/ppt/notesMasters/notesMaster1.xml" Id="R68873fedcf4f4e7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0ec2fb3dca74744" /><Relationship Type="http://schemas.openxmlformats.org/officeDocument/2006/relationships/notesMaster" Target="/ppt/notesMasters/notesMaster1.xml" Id="R0ee638a90f6b40d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e7c204cbbc04bcc" /><Relationship Type="http://schemas.openxmlformats.org/officeDocument/2006/relationships/notesMaster" Target="/ppt/notesMasters/notesMaster1.xml" Id="Rb75ae278be1f4e9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ac89b3402e447f9" /><Relationship Type="http://schemas.openxmlformats.org/officeDocument/2006/relationships/notesMaster" Target="/ppt/notesMasters/notesMaster1.xml" Id="R5480297c95e546b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4f65b7338a74f2f" /><Relationship Type="http://schemas.openxmlformats.org/officeDocument/2006/relationships/notesMaster" Target="/ppt/notesMasters/notesMaster1.xml" Id="R0664500dc3a044f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df13bc17e7843b4" /><Relationship Type="http://schemas.openxmlformats.org/officeDocument/2006/relationships/notesMaster" Target="/ppt/notesMasters/notesMaster1.xml" Id="R000f9e649c3c4aa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6f63363274741d9" /><Relationship Type="http://schemas.openxmlformats.org/officeDocument/2006/relationships/notesMaster" Target="/ppt/notesMasters/notesMaster1.xml" Id="Rf75bc8a5a5f24497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eb5fb9f754e470d" /><Relationship Type="http://schemas.openxmlformats.org/officeDocument/2006/relationships/notesMaster" Target="/ppt/notesMasters/notesMaster1.xml" Id="Rfccbbd9c1ba8437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6eba8602c9b4a45" /><Relationship Type="http://schemas.openxmlformats.org/officeDocument/2006/relationships/notesMaster" Target="/ppt/notesMasters/notesMaster1.xml" Id="Rdcba162d3835461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6342e069bd54828" /><Relationship Type="http://schemas.openxmlformats.org/officeDocument/2006/relationships/notesMaster" Target="/ppt/notesMasters/notesMaster1.xml" Id="Ra2e746399a164348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e9bc9e504e54da9" /><Relationship Type="http://schemas.openxmlformats.org/officeDocument/2006/relationships/notesMaster" Target="/ppt/notesMasters/notesMaster1.xml" Id="R7cbb268279c64870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7daf98b8af9c4bad" /><Relationship Type="http://schemas.openxmlformats.org/officeDocument/2006/relationships/notesMaster" Target="/ppt/notesMasters/notesMaster1.xml" Id="R3b485fa019ee4b5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75b306583c64bf3" /><Relationship Type="http://schemas.openxmlformats.org/officeDocument/2006/relationships/notesMaster" Target="/ppt/notesMasters/notesMaster1.xml" Id="R278975bfeadf4f42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cc3d350b2cfc44b2" /><Relationship Type="http://schemas.openxmlformats.org/officeDocument/2006/relationships/notesMaster" Target="/ppt/notesMasters/notesMaster1.xml" Id="Rfae198428e10475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b9498632155427a" /><Relationship Type="http://schemas.openxmlformats.org/officeDocument/2006/relationships/notesMaster" Target="/ppt/notesMasters/notesMaster1.xml" Id="R5be1b94a2f6a468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affe9853e9945bc" /><Relationship Type="http://schemas.openxmlformats.org/officeDocument/2006/relationships/notesMaster" Target="/ppt/notesMasters/notesMaster1.xml" Id="R9569ab2e336e433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a45fa791f0a4806" /><Relationship Type="http://schemas.openxmlformats.org/officeDocument/2006/relationships/notesMaster" Target="/ppt/notesMasters/notesMaster1.xml" Id="R0879b94b9e9848c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0808c5c6c0a4d94" /><Relationship Type="http://schemas.openxmlformats.org/officeDocument/2006/relationships/notesMaster" Target="/ppt/notesMasters/notesMaster1.xml" Id="R07c1f141f20843a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6ab86ced375473c" /><Relationship Type="http://schemas.openxmlformats.org/officeDocument/2006/relationships/notesMaster" Target="/ppt/notesMasters/notesMaster1.xml" Id="R9e78659e2b41489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e98f28b16b4ec7" /><Relationship Type="http://schemas.openxmlformats.org/officeDocument/2006/relationships/notesMaster" Target="/ppt/notesMasters/notesMaster1.xml" Id="R34733a7441b14b1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18922a0a6ce43e3" /><Relationship Type="http://schemas.openxmlformats.org/officeDocument/2006/relationships/notesMaster" Target="/ppt/notesMasters/notesMaster1.xml" Id="R2e1002da58db405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a9f194a95429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0c863e7b724da9" /><Relationship Type="http://schemas.openxmlformats.org/officeDocument/2006/relationships/slideLayout" Target="/ppt/slideLayouts/slideLayout1.xml" Id="R714a185b1b5e4cf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a185b1b5e4cf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ZOMSEN VI 2.1">
      <a:dk1>
        <a:srgbClr val="201515"/>
      </a:dk1>
      <a:lt1>
        <a:srgbClr val="FFFFFF"/>
      </a:lt1>
      <a:dk2>
        <a:srgbClr val="140D0D"/>
      </a:dk2>
      <a:lt2>
        <a:srgbClr val="FFF3E6"/>
      </a:lt2>
      <a:accent1>
        <a:srgbClr val="FF4F00"/>
      </a:accent1>
      <a:accent2>
        <a:srgbClr val="201515"/>
      </a:accent2>
      <a:accent3>
        <a:srgbClr val="FFF3E6"/>
      </a:accent3>
      <a:accent4>
        <a:srgbClr val="E7E2DC"/>
      </a:accent4>
      <a:accent5>
        <a:srgbClr val="655E5A"/>
      </a:accent5>
      <a:accent6>
        <a:srgbClr val="FFFDF9"/>
      </a:accent6>
      <a:hlink>
        <a:srgbClr val="FF4F00"/>
      </a:hlink>
      <a:folHlink>
        <a:srgbClr val="655E5A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ZOMSEN VI 2.1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41b2d7cc94a03" /><Relationship Type="http://schemas.openxmlformats.org/officeDocument/2006/relationships/image" Target="/ppt/media/image.png" Id="Rbbe00a83db3b44e9" /><Relationship Type="http://schemas.openxmlformats.org/officeDocument/2006/relationships/image" Target="/ppt/media/image2.png" Id="Re9e9befebcc44765" /><Relationship Type="http://schemas.openxmlformats.org/officeDocument/2006/relationships/image" Target="/ppt/media/image.svg" Id="Ree03715226f44abf" /><Relationship Type="http://schemas.openxmlformats.org/officeDocument/2006/relationships/notesSlide" Target="/ppt/notesSlides/notesSlide1.xml" Id="Re4b733760a66420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a287236bb4379" /><Relationship Type="http://schemas.openxmlformats.org/officeDocument/2006/relationships/notesSlide" Target="/ppt/notesSlides/notesSlide10.xml" Id="R23fd8f091a8d410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37921f7924fb0" /><Relationship Type="http://schemas.openxmlformats.org/officeDocument/2006/relationships/notesSlide" Target="/ppt/notesSlides/notesSlide11.xml" Id="R3850c93a4719415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7cde69a541a6" /><Relationship Type="http://schemas.openxmlformats.org/officeDocument/2006/relationships/notesSlide" Target="/ppt/notesSlides/notesSlide12.xml" Id="R0019984289954f5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be12177ef4b0e" /><Relationship Type="http://schemas.openxmlformats.org/officeDocument/2006/relationships/notesSlide" Target="/ppt/notesSlides/notesSlide13.xml" Id="R59e413ad5fc14ad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1268a87fa4dc2" /><Relationship Type="http://schemas.openxmlformats.org/officeDocument/2006/relationships/notesSlide" Target="/ppt/notesSlides/notesSlide14.xml" Id="R8d3c0699c3d345a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284033944b5b" /><Relationship Type="http://schemas.openxmlformats.org/officeDocument/2006/relationships/image" Target="/ppt/media/image7.png" Id="Ra29e549e46dc4f3b" /><Relationship Type="http://schemas.openxmlformats.org/officeDocument/2006/relationships/notesSlide" Target="/ppt/notesSlides/notesSlide15.xml" Id="R08719c9efeeb4cf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e16471104262" /><Relationship Type="http://schemas.openxmlformats.org/officeDocument/2006/relationships/notesSlide" Target="/ppt/notesSlides/notesSlide16.xml" Id="R8fdf64568fc64c1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d46dc1c094d5a" /><Relationship Type="http://schemas.openxmlformats.org/officeDocument/2006/relationships/notesSlide" Target="/ppt/notesSlides/notesSlide17.xml" Id="R22828bf293dc4eb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e662623a435c" /><Relationship Type="http://schemas.openxmlformats.org/officeDocument/2006/relationships/notesSlide" Target="/ppt/notesSlides/notesSlide18.xml" Id="R0a65228ebd3c403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ef57821244524" /><Relationship Type="http://schemas.openxmlformats.org/officeDocument/2006/relationships/notesSlide" Target="/ppt/notesSlides/notesSlide19.xml" Id="R08f41abbe087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d93756e64dd5" /><Relationship Type="http://schemas.openxmlformats.org/officeDocument/2006/relationships/notesSlide" Target="/ppt/notesSlides/notesSlide2.xml" Id="Rd76d77b2647741a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c6df8f73d412f" /><Relationship Type="http://schemas.openxmlformats.org/officeDocument/2006/relationships/notesSlide" Target="/ppt/notesSlides/notesSlide20.xml" Id="R827ac45fb3b14fd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9e61a542f4a62" /><Relationship Type="http://schemas.openxmlformats.org/officeDocument/2006/relationships/notesSlide" Target="/ppt/notesSlides/notesSlide21.xml" Id="Reddbba52f9394f0d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dd4ce1aea45ab" /><Relationship Type="http://schemas.openxmlformats.org/officeDocument/2006/relationships/image" Target="/ppt/media/image8.png" Id="Rb415ab1492af44d7" /><Relationship Type="http://schemas.openxmlformats.org/officeDocument/2006/relationships/notesSlide" Target="/ppt/notesSlides/notesSlide22.xml" Id="R0b8f6fdfe6c4478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3c91902d34f62" /><Relationship Type="http://schemas.openxmlformats.org/officeDocument/2006/relationships/notesSlide" Target="/ppt/notesSlides/notesSlide23.xml" Id="R143d9764939446f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2b789c5a74a7f" /><Relationship Type="http://schemas.openxmlformats.org/officeDocument/2006/relationships/notesSlide" Target="/ppt/notesSlides/notesSlide24.xml" Id="Rc5c268c235b74f4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1e066bdc14d69" /><Relationship Type="http://schemas.openxmlformats.org/officeDocument/2006/relationships/notesSlide" Target="/ppt/notesSlides/notesSlide25.xml" Id="R5235f282f2ab4c5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758f7bedc43b2" /><Relationship Type="http://schemas.openxmlformats.org/officeDocument/2006/relationships/image" Target="/ppt/media/image9.png" Id="R538c45101cb742e8" /><Relationship Type="http://schemas.openxmlformats.org/officeDocument/2006/relationships/image" Target="/ppt/media/image5.svg" Id="Rfef2609659b14b23" /><Relationship Type="http://schemas.openxmlformats.org/officeDocument/2006/relationships/notesSlide" Target="/ppt/notesSlides/notesSlide26.xml" Id="Rae660cbf8599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ea85ba03d4286" /><Relationship Type="http://schemas.openxmlformats.org/officeDocument/2006/relationships/notesSlide" Target="/ppt/notesSlides/notesSlide3.xml" Id="Raafec35549a2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cf2c514aa4599" /><Relationship Type="http://schemas.openxmlformats.org/officeDocument/2006/relationships/image" Target="/ppt/media/image3.png" Id="R7f9832e5ff0843d7" /><Relationship Type="http://schemas.openxmlformats.org/officeDocument/2006/relationships/image" Target="/ppt/media/image2.svg" Id="Rde85265eed3c44cc" /><Relationship Type="http://schemas.openxmlformats.org/officeDocument/2006/relationships/notesSlide" Target="/ppt/notesSlides/notesSlide4.xml" Id="Rd9cd36635158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00a9a6c3844da" /><Relationship Type="http://schemas.openxmlformats.org/officeDocument/2006/relationships/notesSlide" Target="/ppt/notesSlides/notesSlide5.xml" Id="R30f3a1dcd6b8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6e970373425e" /><Relationship Type="http://schemas.openxmlformats.org/officeDocument/2006/relationships/image" Target="/ppt/media/image4.png" Id="R0a7599b08b804bdd" /><Relationship Type="http://schemas.openxmlformats.org/officeDocument/2006/relationships/image" Target="/ppt/media/image3.svg" Id="R92642ab666f34388" /><Relationship Type="http://schemas.openxmlformats.org/officeDocument/2006/relationships/notesSlide" Target="/ppt/notesSlides/notesSlide6.xml" Id="Ra6db4e3e6f7e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9ecf0a87645bd" /><Relationship Type="http://schemas.openxmlformats.org/officeDocument/2006/relationships/notesSlide" Target="/ppt/notesSlides/notesSlide7.xml" Id="R6362a6de7b7e464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e79fc2834c04" /><Relationship Type="http://schemas.openxmlformats.org/officeDocument/2006/relationships/notesSlide" Target="/ppt/notesSlides/notesSlide8.xml" Id="Rbf059c0ea5fc4e0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8b79d91a41a1" /><Relationship Type="http://schemas.openxmlformats.org/officeDocument/2006/relationships/image" Target="/ppt/media/image5.png" Id="Rb0a6d6f7887b4af7" /><Relationship Type="http://schemas.openxmlformats.org/officeDocument/2006/relationships/image" Target="/ppt/media/image6.png" Id="R72fb825065954c7b" /><Relationship Type="http://schemas.openxmlformats.org/officeDocument/2006/relationships/image" Target="/ppt/media/image4.svg" Id="Rc98a35f7bae946df" /><Relationship Type="http://schemas.openxmlformats.org/officeDocument/2006/relationships/notesSlide" Target="/ppt/notesSlides/notesSlide9.xml" Id="Ra7a53851dea7423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40D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ver-left">
            <a:extLst xmlns:a="http://schemas.openxmlformats.org/drawingml/2006/main">
              <a:ext uri="{FF2B5EF4-FFF2-40B4-BE49-F238E27FC236}">
                <a16:creationId xmlns:a16="http://schemas.microsoft.com/office/drawing/2014/main" id="{5DF3559B-5CE5-40D7-986B-0B5BB77A0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858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0D0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e00a83db3b44e9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cover-photo-shade">
            <a:extLst xmlns:a="http://schemas.openxmlformats.org/drawingml/2006/main">
              <a:ext uri="{FF2B5EF4-FFF2-40B4-BE49-F238E27FC236}">
                <a16:creationId xmlns:a16="http://schemas.microsoft.com/office/drawing/2014/main" id="{67132739-D511-4EDE-B741-2CFFA04AB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0D0D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e9befebcc44765">
            <a:extLst>
              <a:ext uri="{96DAC541-7B7A-43D3-8B79-37D633B846F1}">
                <asvg:svgBlip xmlns:asvg="http://schemas.microsoft.com/office/drawing/2016/SVG/main" r:embed="Ree03715226f44abf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514350"/>
            <a:ext cx="2190750" cy="290859"/>
          </a:xfrm>
          <a:prstGeom xmlns:a="http://schemas.openxmlformats.org/drawingml/2006/main" prst="rect">
            <a:avLst/>
          </a:prstGeom>
        </p:spPr>
      </p:pic>
      <p:sp>
        <p:nvSpPr>
          <p:cNvPr id="5" name="cover-rail">
            <a:extLst xmlns:a="http://schemas.openxmlformats.org/drawingml/2006/main">
              <a:ext uri="{FF2B5EF4-FFF2-40B4-BE49-F238E27FC236}">
                <a16:creationId xmlns:a16="http://schemas.microsoft.com/office/drawing/2014/main" id="{3F349F1E-9FB1-4E28-BF08-A422286F8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121920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kicker-CORPORATE PROFILE / 2026">
            <a:extLst xmlns:a="http://schemas.openxmlformats.org/drawingml/2006/main">
              <a:ext uri="{FF2B5EF4-FFF2-40B4-BE49-F238E27FC236}">
                <a16:creationId xmlns:a16="http://schemas.microsoft.com/office/drawing/2014/main" id="{E13D324A-46E3-4AA8-9FCE-105228E1E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CORPORATE PROFILE / 2026</a:t>
            </a:r>
          </a:p>
        </p:txBody>
      </p:sp>
      <p:sp>
        <p:nvSpPr>
          <p:cNvPr id="7" name="title-二十余年，&#10;把可">
            <a:extLst xmlns:a="http://schemas.openxmlformats.org/drawingml/2006/main">
              <a:ext uri="{FF2B5EF4-FFF2-40B4-BE49-F238E27FC236}">
                <a16:creationId xmlns:a16="http://schemas.microsoft.com/office/drawing/2014/main" id="{8712638B-6D8D-498C-AD38-EE5F43D7A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557212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43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43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二十余年，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3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43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把可靠交付做成能力</a:t>
            </a:r>
          </a:p>
        </p:txBody>
      </p:sp>
      <p:sp>
        <p:nvSpPr>
          <p:cNvPr id="8" name="cover-sub">
            <a:extLst xmlns:a="http://schemas.openxmlformats.org/drawingml/2006/main">
              <a:ext uri="{FF2B5EF4-FFF2-40B4-BE49-F238E27FC236}">
                <a16:creationId xmlns:a16="http://schemas.microsoft.com/office/drawing/2014/main" id="{9CFCC045-2E61-4DFA-811E-2D3460A7C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9625"/>
            <a:ext cx="5334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275" b="0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ZOMSEN 中姆笙笙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275" b="0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工业元器件 · 应用选型 · 供应链保障 · 数字化协同</a:t>
            </a:r>
          </a:p>
        </p:txBody>
      </p:sp>
      <p:sp>
        <p:nvSpPr>
          <p:cNvPr id="9" name="cover-url">
            <a:extLst xmlns:a="http://schemas.openxmlformats.org/drawingml/2006/main">
              <a:ext uri="{FF2B5EF4-FFF2-40B4-BE49-F238E27FC236}">
                <a16:creationId xmlns:a16="http://schemas.microsoft.com/office/drawing/2014/main" id="{E39A1BC7-8781-4BDB-89AB-80B97E839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13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ZOMSEN.COM</a:t>
            </a:r>
          </a:p>
        </p:txBody>
      </p:sp>
      <p:sp>
        <p:nvSpPr>
          <p:cNvPr id="10" name="meta-1">
            <a:extLst xmlns:a="http://schemas.openxmlformats.org/drawingml/2006/main">
              <a:ext uri="{FF2B5EF4-FFF2-40B4-BE49-F238E27FC236}">
                <a16:creationId xmlns:a16="http://schemas.microsoft.com/office/drawing/2014/main" id="{11B0414C-8609-4FFD-884E-66BF3AD3F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rPr>
              <a:t>ZOMSEN / COMPANY PROFILE</a:t>
            </a:r>
          </a:p>
        </p:txBody>
      </p:sp>
      <p:sp>
        <p:nvSpPr>
          <p:cNvPr id="11" name="page-1">
            <a:extLst xmlns:a="http://schemas.openxmlformats.org/drawingml/2006/main">
              <a:ext uri="{FF2B5EF4-FFF2-40B4-BE49-F238E27FC236}">
                <a16:creationId xmlns:a16="http://schemas.microsoft.com/office/drawing/2014/main" id="{92CAB20E-ACDE-45F5-9E88-A5872E9EA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7974468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4F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ection-no-10">
            <a:extLst xmlns:a="http://schemas.openxmlformats.org/drawingml/2006/main">
              <a:ext uri="{FF2B5EF4-FFF2-40B4-BE49-F238E27FC236}">
                <a16:creationId xmlns:a16="http://schemas.microsoft.com/office/drawing/2014/main" id="{E798E477-9CCE-4BA9-9128-3DD0EB9A0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809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46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2" name="kicker-PRODUCT ECOSYSTEM">
            <a:extLst xmlns:a="http://schemas.openxmlformats.org/drawingml/2006/main">
              <a:ext uri="{FF2B5EF4-FFF2-40B4-BE49-F238E27FC236}">
                <a16:creationId xmlns:a16="http://schemas.microsoft.com/office/drawing/2014/main" id="{3EA58A07-9222-43A0-B48F-CF8B868F2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66675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PRODUCT ECOSYSTEM</a:t>
            </a:r>
          </a:p>
        </p:txBody>
      </p:sp>
      <p:sp>
        <p:nvSpPr>
          <p:cNvPr id="3" name="section-rail-10">
            <a:extLst xmlns:a="http://schemas.openxmlformats.org/drawingml/2006/main">
              <a:ext uri="{FF2B5EF4-FFF2-40B4-BE49-F238E27FC236}">
                <a16:creationId xmlns:a16="http://schemas.microsoft.com/office/drawing/2014/main" id="{2194D810-B44C-45D3-BD28-6E4F81CC7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981200"/>
            <a:ext cx="61912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围绕连接、控制与">
            <a:extLst xmlns:a="http://schemas.openxmlformats.org/drawingml/2006/main">
              <a:ext uri="{FF2B5EF4-FFF2-40B4-BE49-F238E27FC236}">
                <a16:creationId xmlns:a16="http://schemas.microsoft.com/office/drawing/2014/main" id="{CA47FC0D-6A8F-4538-9231-F3D53352C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围绕连接、控制与可靠切换，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组织产品能力</a:t>
            </a:r>
          </a:p>
        </p:txBody>
      </p:sp>
      <p:sp>
        <p:nvSpPr>
          <p:cNvPr id="5" name="section-body-10">
            <a:extLst xmlns:a="http://schemas.openxmlformats.org/drawingml/2006/main">
              <a:ext uri="{FF2B5EF4-FFF2-40B4-BE49-F238E27FC236}">
                <a16:creationId xmlns:a16="http://schemas.microsoft.com/office/drawing/2014/main" id="{3BECD792-43E9-4680-BF3A-A9CBB36B9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81600"/>
            <a:ext cx="8001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不是按品牌堆目录，而是按客户任务组合产品、资料与交付。</a:t>
            </a:r>
          </a:p>
        </p:txBody>
      </p:sp>
      <p:sp>
        <p:nvSpPr>
          <p:cNvPr id="6" name="meta-10">
            <a:extLst xmlns:a="http://schemas.openxmlformats.org/drawingml/2006/main">
              <a:ext uri="{FF2B5EF4-FFF2-40B4-BE49-F238E27FC236}">
                <a16:creationId xmlns:a16="http://schemas.microsoft.com/office/drawing/2014/main" id="{8F4B74FA-ADD6-4C70-BCEB-3F8EC5FD7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02 / PRODUCT ECOSYSTEM</a:t>
            </a:r>
          </a:p>
        </p:txBody>
      </p:sp>
      <p:sp>
        <p:nvSpPr>
          <p:cNvPr id="7" name="page-10">
            <a:extLst xmlns:a="http://schemas.openxmlformats.org/drawingml/2006/main">
              <a:ext uri="{FF2B5EF4-FFF2-40B4-BE49-F238E27FC236}">
                <a16:creationId xmlns:a16="http://schemas.microsoft.com/office/drawing/2014/main" id="{A53BAB8D-C8FB-4702-9C76-EC754CC17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4753911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kicker-PORTFOLIO / THREE CLUSTERS">
            <a:extLst xmlns:a="http://schemas.openxmlformats.org/drawingml/2006/main">
              <a:ext uri="{FF2B5EF4-FFF2-40B4-BE49-F238E27FC236}">
                <a16:creationId xmlns:a16="http://schemas.microsoft.com/office/drawing/2014/main" id="{0B6DC95B-955D-4F00-AD85-AEA813592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PORTFOLIO / THREE CLUSTERS</a:t>
            </a:r>
          </a:p>
        </p:txBody>
      </p:sp>
      <p:sp>
        <p:nvSpPr>
          <p:cNvPr id="2" name="title-三类产品能力，覆">
            <a:extLst xmlns:a="http://schemas.openxmlformats.org/drawingml/2006/main">
              <a:ext uri="{FF2B5EF4-FFF2-40B4-BE49-F238E27FC236}">
                <a16:creationId xmlns:a16="http://schemas.microsoft.com/office/drawing/2014/main" id="{63A89D72-5A54-41D9-9736-C1332A6D6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9715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三类产品能力，覆盖设备内外的关键接口</a:t>
            </a:r>
          </a:p>
        </p:txBody>
      </p:sp>
      <p:sp>
        <p:nvSpPr>
          <p:cNvPr id="3" name="portfolio-0-bg">
            <a:extLst xmlns:a="http://schemas.openxmlformats.org/drawingml/2006/main">
              <a:ext uri="{FF2B5EF4-FFF2-40B4-BE49-F238E27FC236}">
                <a16:creationId xmlns:a16="http://schemas.microsoft.com/office/drawing/2014/main" id="{BB32E209-78A6-4C29-8464-E23FEC7F9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323850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4" name="portfolio-0-no">
            <a:extLst xmlns:a="http://schemas.openxmlformats.org/drawingml/2006/main">
              <a:ext uri="{FF2B5EF4-FFF2-40B4-BE49-F238E27FC236}">
                <a16:creationId xmlns:a16="http://schemas.microsoft.com/office/drawing/2014/main" id="{7259DA85-272D-4AC5-8176-B15FA0A37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908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5" name="portfolio-0-heading">
            <a:extLst xmlns:a="http://schemas.openxmlformats.org/drawingml/2006/main">
              <a:ext uri="{FF2B5EF4-FFF2-40B4-BE49-F238E27FC236}">
                <a16:creationId xmlns:a16="http://schemas.microsoft.com/office/drawing/2014/main" id="{FAC84AE9-6ABC-4B16-99F6-B4370F132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718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继电器与开关</a:t>
            </a:r>
          </a:p>
        </p:txBody>
      </p:sp>
      <p:sp>
        <p:nvSpPr>
          <p:cNvPr id="6" name="portfolio-0-body">
            <a:extLst xmlns:a="http://schemas.openxmlformats.org/drawingml/2006/main">
              <a:ext uri="{FF2B5EF4-FFF2-40B4-BE49-F238E27FC236}">
                <a16:creationId xmlns:a16="http://schemas.microsoft.com/office/drawing/2014/main" id="{DFC1A4BA-060C-4A2F-9846-339870A62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38550"/>
            <a:ext cx="28194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信号、功率、汽车、工业和安全相关应用</a:t>
            </a:r>
          </a:p>
        </p:txBody>
      </p:sp>
      <p:sp>
        <p:nvSpPr>
          <p:cNvPr id="7" name="brands-0">
            <a:extLst xmlns:a="http://schemas.openxmlformats.org/drawingml/2006/main">
              <a:ext uri="{FF2B5EF4-FFF2-40B4-BE49-F238E27FC236}">
                <a16:creationId xmlns:a16="http://schemas.microsoft.com/office/drawing/2014/main" id="{74A923A2-CA36-4112-8407-12EFD4302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67250"/>
            <a:ext cx="2819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Panasonic · HONGFA · Omron</a:t>
            </a:r>
          </a:p>
        </p:txBody>
      </p:sp>
      <p:sp>
        <p:nvSpPr>
          <p:cNvPr id="8" name="portfolio-1-bg">
            <a:extLst xmlns:a="http://schemas.openxmlformats.org/drawingml/2006/main">
              <a:ext uri="{FF2B5EF4-FFF2-40B4-BE49-F238E27FC236}">
                <a16:creationId xmlns:a16="http://schemas.microsoft.com/office/drawing/2014/main" id="{595AFC51-1D02-47FA-B09E-671B6C911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81250"/>
            <a:ext cx="323850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9" name="portfolio-1-no">
            <a:extLst xmlns:a="http://schemas.openxmlformats.org/drawingml/2006/main">
              <a:ext uri="{FF2B5EF4-FFF2-40B4-BE49-F238E27FC236}">
                <a16:creationId xmlns:a16="http://schemas.microsoft.com/office/drawing/2014/main" id="{624B0737-FE54-4691-8F74-506847D64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5908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10" name="portfolio-1-heading">
            <a:extLst xmlns:a="http://schemas.openxmlformats.org/drawingml/2006/main">
              <a:ext uri="{FF2B5EF4-FFF2-40B4-BE49-F238E27FC236}">
                <a16:creationId xmlns:a16="http://schemas.microsoft.com/office/drawing/2014/main" id="{57C4D52C-230D-41F4-B5CF-2791AD107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9718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连接器与端子</a:t>
            </a:r>
          </a:p>
        </p:txBody>
      </p:sp>
      <p:sp>
        <p:nvSpPr>
          <p:cNvPr id="11" name="portfolio-1-body">
            <a:extLst xmlns:a="http://schemas.openxmlformats.org/drawingml/2006/main">
              <a:ext uri="{FF2B5EF4-FFF2-40B4-BE49-F238E27FC236}">
                <a16:creationId xmlns:a16="http://schemas.microsoft.com/office/drawing/2014/main" id="{0544D015-9803-4163-AE60-5B7303BFE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638550"/>
            <a:ext cx="28194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板端、线端、工业重载、以太网与现场连接</a:t>
            </a:r>
          </a:p>
        </p:txBody>
      </p:sp>
      <p:sp>
        <p:nvSpPr>
          <p:cNvPr id="12" name="brands-1">
            <a:extLst xmlns:a="http://schemas.openxmlformats.org/drawingml/2006/main">
              <a:ext uri="{FF2B5EF4-FFF2-40B4-BE49-F238E27FC236}">
                <a16:creationId xmlns:a16="http://schemas.microsoft.com/office/drawing/2014/main" id="{6F0CD8DC-3E1F-440F-A1B2-BA9ED490C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667250"/>
            <a:ext cx="2819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HARTING · TE Connectivity · WAGO</a:t>
            </a:r>
          </a:p>
        </p:txBody>
      </p:sp>
      <p:sp>
        <p:nvSpPr>
          <p:cNvPr id="13" name="portfolio-2-bg">
            <a:extLst xmlns:a="http://schemas.openxmlformats.org/drawingml/2006/main">
              <a:ext uri="{FF2B5EF4-FFF2-40B4-BE49-F238E27FC236}">
                <a16:creationId xmlns:a16="http://schemas.microsoft.com/office/drawing/2014/main" id="{C0A3F970-F625-4F7B-ABFB-7F1A58C4E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381250"/>
            <a:ext cx="323850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14" name="portfolio-2-no">
            <a:extLst xmlns:a="http://schemas.openxmlformats.org/drawingml/2006/main">
              <a:ext uri="{FF2B5EF4-FFF2-40B4-BE49-F238E27FC236}">
                <a16:creationId xmlns:a16="http://schemas.microsoft.com/office/drawing/2014/main" id="{0CA9129B-72DE-4162-B45E-AD56367D9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908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5" name="portfolio-2-heading">
            <a:extLst xmlns:a="http://schemas.openxmlformats.org/drawingml/2006/main">
              <a:ext uri="{FF2B5EF4-FFF2-40B4-BE49-F238E27FC236}">
                <a16:creationId xmlns:a16="http://schemas.microsoft.com/office/drawing/2014/main" id="{16D66094-3F96-49DD-8E9E-5D3DDA235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控制与配套</a:t>
            </a:r>
          </a:p>
        </p:txBody>
      </p:sp>
      <p:sp>
        <p:nvSpPr>
          <p:cNvPr id="16" name="portfolio-2-body">
            <a:extLst xmlns:a="http://schemas.openxmlformats.org/drawingml/2006/main">
              <a:ext uri="{FF2B5EF4-FFF2-40B4-BE49-F238E27FC236}">
                <a16:creationId xmlns:a16="http://schemas.microsoft.com/office/drawing/2014/main" id="{54F1354F-0E6A-4857-966E-742AF76B2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638550"/>
            <a:ext cx="28194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I/O、电源、防雷、线缆与嵌入式相关配套</a:t>
            </a:r>
          </a:p>
        </p:txBody>
      </p:sp>
      <p:sp>
        <p:nvSpPr>
          <p:cNvPr id="17" name="brands-2">
            <a:extLst xmlns:a="http://schemas.openxmlformats.org/drawingml/2006/main">
              <a:ext uri="{FF2B5EF4-FFF2-40B4-BE49-F238E27FC236}">
                <a16:creationId xmlns:a16="http://schemas.microsoft.com/office/drawing/2014/main" id="{94BE89C6-D5A4-4BD9-9EBC-2EFD41407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67250"/>
            <a:ext cx="2819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WAGO · OBO · 合格合作生态</a:t>
            </a:r>
          </a:p>
        </p:txBody>
      </p:sp>
      <p:sp>
        <p:nvSpPr>
          <p:cNvPr id="18" name="footnote-具体可供型号、品">
            <a:extLst xmlns:a="http://schemas.openxmlformats.org/drawingml/2006/main">
              <a:ext uri="{FF2B5EF4-FFF2-40B4-BE49-F238E27FC236}">
                <a16:creationId xmlns:a16="http://schemas.microsoft.com/office/drawing/2014/main" id="{5245F397-9536-4931-9010-EEA16F053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7695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具体可供型号、品牌授权范围、价格和交期，以有效授权文件及实时确认结果为准。</a:t>
            </a:r>
          </a:p>
        </p:txBody>
      </p:sp>
      <p:sp>
        <p:nvSpPr>
          <p:cNvPr id="19" name="meta-11">
            <a:extLst xmlns:a="http://schemas.openxmlformats.org/drawingml/2006/main">
              <a:ext uri="{FF2B5EF4-FFF2-40B4-BE49-F238E27FC236}">
                <a16:creationId xmlns:a16="http://schemas.microsoft.com/office/drawing/2014/main" id="{1CEEE5AC-6263-440D-B89A-AD9CFCB54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02 / PORTFOLIO</a:t>
            </a:r>
          </a:p>
        </p:txBody>
      </p:sp>
      <p:sp>
        <p:nvSpPr>
          <p:cNvPr id="20" name="page-11">
            <a:extLst xmlns:a="http://schemas.openxmlformats.org/drawingml/2006/main">
              <a:ext uri="{FF2B5EF4-FFF2-40B4-BE49-F238E27FC236}">
                <a16:creationId xmlns:a16="http://schemas.microsoft.com/office/drawing/2014/main" id="{1596030C-F027-4E33-858A-F3186F422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7621891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-FOCUS LINE / PANASONIC">
            <a:extLst xmlns:a="http://schemas.openxmlformats.org/drawingml/2006/main">
              <a:ext uri="{FF2B5EF4-FFF2-40B4-BE49-F238E27FC236}">
                <a16:creationId xmlns:a16="http://schemas.microsoft.com/office/drawing/2014/main" id="{ED4E8C73-0381-44B5-9DED-75CFA62E6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FOCUS LINE / PANASONIC</a:t>
            </a:r>
          </a:p>
        </p:txBody>
      </p:sp>
      <p:sp>
        <p:nvSpPr>
          <p:cNvPr id="2" name="title-高可靠机电产品，">
            <a:extLst xmlns:a="http://schemas.openxmlformats.org/drawingml/2006/main">
              <a:ext uri="{FF2B5EF4-FFF2-40B4-BE49-F238E27FC236}">
                <a16:creationId xmlns:a16="http://schemas.microsoft.com/office/drawing/2014/main" id="{ACA438B3-AC2C-49FF-B9FB-CEAEE170F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6191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高可靠机电产品，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连接多种工业应用</a:t>
            </a:r>
          </a:p>
        </p:txBody>
      </p:sp>
      <p:sp>
        <p:nvSpPr>
          <p:cNvPr id="3" name="pan-lead">
            <a:extLst xmlns:a="http://schemas.openxmlformats.org/drawingml/2006/main">
              <a:ext uri="{FF2B5EF4-FFF2-40B4-BE49-F238E27FC236}">
                <a16:creationId xmlns:a16="http://schemas.microsoft.com/office/drawing/2014/main" id="{275B0853-95C1-4433-A4B0-ACC57209D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5905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2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围绕继电器、连接器、开关、传感器及相关机电产品，支持从应用澄清到样品、资料与量产协同。</a:t>
            </a:r>
          </a:p>
        </p:txBody>
      </p:sp>
      <p:sp>
        <p:nvSpPr>
          <p:cNvPr id="4" name="pan-key">
            <a:extLst xmlns:a="http://schemas.openxmlformats.org/drawingml/2006/main">
              <a:ext uri="{FF2B5EF4-FFF2-40B4-BE49-F238E27FC236}">
                <a16:creationId xmlns:a16="http://schemas.microsoft.com/office/drawing/2014/main" id="{B52A6527-0159-4F6B-8492-4A6783D78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895350"/>
            <a:ext cx="4267200" cy="445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pan-key-k">
            <a:extLst xmlns:a="http://schemas.openxmlformats.org/drawingml/2006/main">
              <a:ext uri="{FF2B5EF4-FFF2-40B4-BE49-F238E27FC236}">
                <a16:creationId xmlns:a16="http://schemas.microsoft.com/office/drawing/2014/main" id="{F1AF1CE3-3E41-4C59-BCE2-99116C23A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257300"/>
            <a:ext cx="209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WHY IT MATTERS</a:t>
            </a:r>
          </a:p>
        </p:txBody>
      </p:sp>
      <p:sp>
        <p:nvSpPr>
          <p:cNvPr id="6" name="pan-no-0">
            <a:extLst xmlns:a="http://schemas.openxmlformats.org/drawingml/2006/main">
              <a:ext uri="{FF2B5EF4-FFF2-40B4-BE49-F238E27FC236}">
                <a16:creationId xmlns:a16="http://schemas.microsoft.com/office/drawing/2014/main" id="{252507E1-0FBA-4448-B0AA-0E03DB508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828800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7" name="pan-h-0">
            <a:extLst xmlns:a="http://schemas.openxmlformats.org/drawingml/2006/main">
              <a:ext uri="{FF2B5EF4-FFF2-40B4-BE49-F238E27FC236}">
                <a16:creationId xmlns:a16="http://schemas.microsoft.com/office/drawing/2014/main" id="{F02A0FDB-DE59-42B6-BD17-A082F711A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7716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应用跨度</a:t>
            </a:r>
          </a:p>
        </p:txBody>
      </p:sp>
      <p:sp>
        <p:nvSpPr>
          <p:cNvPr id="8" name="pan-b-0">
            <a:extLst xmlns:a="http://schemas.openxmlformats.org/drawingml/2006/main">
              <a:ext uri="{FF2B5EF4-FFF2-40B4-BE49-F238E27FC236}">
                <a16:creationId xmlns:a16="http://schemas.microsoft.com/office/drawing/2014/main" id="{228F0B79-C082-4285-ADF3-485D45E32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13360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工业 · 汽车 · 能源 · 楼宇 · 设备</a:t>
            </a:r>
          </a:p>
        </p:txBody>
      </p:sp>
      <p:sp>
        <p:nvSpPr>
          <p:cNvPr id="9" name="pan-no-1">
            <a:extLst xmlns:a="http://schemas.openxmlformats.org/drawingml/2006/main">
              <a:ext uri="{FF2B5EF4-FFF2-40B4-BE49-F238E27FC236}">
                <a16:creationId xmlns:a16="http://schemas.microsoft.com/office/drawing/2014/main" id="{A1545576-01E7-4C90-A774-E7ECF2647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2876550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10" name="pan-h-1">
            <a:extLst xmlns:a="http://schemas.openxmlformats.org/drawingml/2006/main">
              <a:ext uri="{FF2B5EF4-FFF2-40B4-BE49-F238E27FC236}">
                <a16:creationId xmlns:a16="http://schemas.microsoft.com/office/drawing/2014/main" id="{04EC6B4C-F1A0-4422-BAC4-A2973B746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8194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项目节奏</a:t>
            </a:r>
          </a:p>
        </p:txBody>
      </p:sp>
      <p:sp>
        <p:nvSpPr>
          <p:cNvPr id="11" name="pan-b-1">
            <a:extLst xmlns:a="http://schemas.openxmlformats.org/drawingml/2006/main">
              <a:ext uri="{FF2B5EF4-FFF2-40B4-BE49-F238E27FC236}">
                <a16:creationId xmlns:a16="http://schemas.microsoft.com/office/drawing/2014/main" id="{12068F68-ACC1-4CBA-87A3-16695B23E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18135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选型 · 样品 · 小批 · 量产</a:t>
            </a:r>
          </a:p>
        </p:txBody>
      </p:sp>
      <p:sp>
        <p:nvSpPr>
          <p:cNvPr id="12" name="pan-no-2">
            <a:extLst xmlns:a="http://schemas.openxmlformats.org/drawingml/2006/main">
              <a:ext uri="{FF2B5EF4-FFF2-40B4-BE49-F238E27FC236}">
                <a16:creationId xmlns:a16="http://schemas.microsoft.com/office/drawing/2014/main" id="{B0044FD4-6E2C-4474-9486-C2401D443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924300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3" name="pan-h-2">
            <a:extLst xmlns:a="http://schemas.openxmlformats.org/drawingml/2006/main">
              <a:ext uri="{FF2B5EF4-FFF2-40B4-BE49-F238E27FC236}">
                <a16:creationId xmlns:a16="http://schemas.microsoft.com/office/drawing/2014/main" id="{1DB66F2C-DEB4-44C2-837E-DB76F2E99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671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服务重点</a:t>
            </a:r>
          </a:p>
        </p:txBody>
      </p:sp>
      <p:sp>
        <p:nvSpPr>
          <p:cNvPr id="14" name="pan-b-2">
            <a:extLst xmlns:a="http://schemas.openxmlformats.org/drawingml/2006/main">
              <a:ext uri="{FF2B5EF4-FFF2-40B4-BE49-F238E27FC236}">
                <a16:creationId xmlns:a16="http://schemas.microsoft.com/office/drawing/2014/main" id="{41B8CC54-18CF-4755-BE06-D1F4B8E51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22910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可靠性 · 生命周期 · 供应连续性</a:t>
            </a:r>
          </a:p>
        </p:txBody>
      </p:sp>
      <p:sp>
        <p:nvSpPr>
          <p:cNvPr id="15" name="pan-rail">
            <a:extLst xmlns:a="http://schemas.openxmlformats.org/drawingml/2006/main">
              <a:ext uri="{FF2B5EF4-FFF2-40B4-BE49-F238E27FC236}">
                <a16:creationId xmlns:a16="http://schemas.microsoft.com/office/drawing/2014/main" id="{2BFD471B-5677-4335-B386-08380F458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95725"/>
            <a:ext cx="371475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pan-quote">
            <a:extLst xmlns:a="http://schemas.openxmlformats.org/drawingml/2006/main">
              <a:ext uri="{FF2B5EF4-FFF2-40B4-BE49-F238E27FC236}">
                <a16:creationId xmlns:a16="http://schemas.microsoft.com/office/drawing/2014/main" id="{599CCEB8-5929-415F-87CB-05FCA7FA4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5619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一个成熟产品线的价值，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在于把经验变成更短的验证路径。</a:t>
            </a:r>
          </a:p>
        </p:txBody>
      </p:sp>
      <p:sp>
        <p:nvSpPr>
          <p:cNvPr id="17" name="footnote-品牌名称及商标归">
            <a:extLst xmlns:a="http://schemas.openxmlformats.org/drawingml/2006/main">
              <a:ext uri="{FF2B5EF4-FFF2-40B4-BE49-F238E27FC236}">
                <a16:creationId xmlns:a16="http://schemas.microsoft.com/office/drawing/2014/main" id="{578F91A9-1929-4CAF-8950-EC1D415A6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7695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品牌名称及商标归各权利人所有；具体授权与产品范围以当前有效文件为准。</a:t>
            </a:r>
          </a:p>
        </p:txBody>
      </p:sp>
      <p:sp>
        <p:nvSpPr>
          <p:cNvPr id="18" name="meta-12">
            <a:extLst xmlns:a="http://schemas.openxmlformats.org/drawingml/2006/main">
              <a:ext uri="{FF2B5EF4-FFF2-40B4-BE49-F238E27FC236}">
                <a16:creationId xmlns:a16="http://schemas.microsoft.com/office/drawing/2014/main" id="{4A36B46D-ADDF-4380-90F9-D4E22B1DF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02 / PANASONIC</a:t>
            </a:r>
          </a:p>
        </p:txBody>
      </p:sp>
      <p:sp>
        <p:nvSpPr>
          <p:cNvPr id="19" name="page-12">
            <a:extLst xmlns:a="http://schemas.openxmlformats.org/drawingml/2006/main">
              <a:ext uri="{FF2B5EF4-FFF2-40B4-BE49-F238E27FC236}">
                <a16:creationId xmlns:a16="http://schemas.microsoft.com/office/drawing/2014/main" id="{3F588C7F-AC55-481D-8D96-74B28B6E6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7074701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kicker-INDUSTRIAL CONNECTIVITY / TWO ECOSYSTEMS">
            <a:extLst xmlns:a="http://schemas.openxmlformats.org/drawingml/2006/main">
              <a:ext uri="{FF2B5EF4-FFF2-40B4-BE49-F238E27FC236}">
                <a16:creationId xmlns:a16="http://schemas.microsoft.com/office/drawing/2014/main" id="{837A9557-4984-4FC1-8F96-500AB07CE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INDUSTRIAL CONNECTIVITY / TWO ECOSYSTEMS</a:t>
            </a:r>
          </a:p>
        </p:txBody>
      </p:sp>
      <p:sp>
        <p:nvSpPr>
          <p:cNvPr id="2" name="title-一个面向工业现场">
            <a:extLst xmlns:a="http://schemas.openxmlformats.org/drawingml/2006/main">
              <a:ext uri="{FF2B5EF4-FFF2-40B4-BE49-F238E27FC236}">
                <a16:creationId xmlns:a16="http://schemas.microsoft.com/office/drawing/2014/main" id="{3A34029C-7A4C-4D2F-8468-89B768124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8191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一个面向工业现场，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一个覆盖更广的严苛环境</a:t>
            </a:r>
          </a:p>
        </p:txBody>
      </p:sp>
      <p:sp>
        <p:nvSpPr>
          <p:cNvPr id="3" name="conn-bg-0">
            <a:extLst xmlns:a="http://schemas.openxmlformats.org/drawingml/2006/main">
              <a:ext uri="{FF2B5EF4-FFF2-40B4-BE49-F238E27FC236}">
                <a16:creationId xmlns:a16="http://schemas.microsoft.com/office/drawing/2014/main" id="{C4C1015C-62F8-4AD0-B5AF-AA2DA1566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50101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nn-brand-0">
            <a:extLst xmlns:a="http://schemas.openxmlformats.org/drawingml/2006/main">
              <a:ext uri="{FF2B5EF4-FFF2-40B4-BE49-F238E27FC236}">
                <a16:creationId xmlns:a16="http://schemas.microsoft.com/office/drawing/2014/main" id="{FE06D5DA-A923-413A-8E0C-F72F96B2C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3845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HARTING</a:t>
            </a:r>
          </a:p>
        </p:txBody>
      </p:sp>
      <p:sp>
        <p:nvSpPr>
          <p:cNvPr id="5" name="conn-h-0">
            <a:extLst xmlns:a="http://schemas.openxmlformats.org/drawingml/2006/main">
              <a:ext uri="{FF2B5EF4-FFF2-40B4-BE49-F238E27FC236}">
                <a16:creationId xmlns:a16="http://schemas.microsoft.com/office/drawing/2014/main" id="{F4BCBBD7-959E-4667-AF94-2EDD6AB74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333750"/>
            <a:ext cx="428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重载与模块化连接</a:t>
            </a:r>
          </a:p>
        </p:txBody>
      </p:sp>
      <p:sp>
        <p:nvSpPr>
          <p:cNvPr id="6" name="conn-rail-0">
            <a:extLst xmlns:a="http://schemas.openxmlformats.org/drawingml/2006/main">
              <a:ext uri="{FF2B5EF4-FFF2-40B4-BE49-F238E27FC236}">
                <a16:creationId xmlns:a16="http://schemas.microsoft.com/office/drawing/2014/main" id="{F4F13181-D0D3-4741-B48D-98A32445D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19550"/>
            <a:ext cx="10668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nn-items-0">
            <a:extLst xmlns:a="http://schemas.openxmlformats.org/drawingml/2006/main">
              <a:ext uri="{FF2B5EF4-FFF2-40B4-BE49-F238E27FC236}">
                <a16:creationId xmlns:a16="http://schemas.microsoft.com/office/drawing/2014/main" id="{3BAD4C83-7427-4223-8DC8-EE863CE3D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434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Han® 重载连接 · PCB · I/O · 工业以太网</a:t>
            </a:r>
          </a:p>
        </p:txBody>
      </p:sp>
      <p:sp>
        <p:nvSpPr>
          <p:cNvPr id="8" name="conn-val-0">
            <a:extLst xmlns:a="http://schemas.openxmlformats.org/drawingml/2006/main">
              <a:ext uri="{FF2B5EF4-FFF2-40B4-BE49-F238E27FC236}">
                <a16:creationId xmlns:a16="http://schemas.microsoft.com/office/drawing/2014/main" id="{071A1571-F703-478C-92E6-D3A4B0350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80060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9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适合设备模块化、快速安装与维护</a:t>
            </a:r>
          </a:p>
        </p:txBody>
      </p:sp>
      <p:sp>
        <p:nvSpPr>
          <p:cNvPr id="9" name="conn-bg-1">
            <a:extLst xmlns:a="http://schemas.openxmlformats.org/drawingml/2006/main">
              <a:ext uri="{FF2B5EF4-FFF2-40B4-BE49-F238E27FC236}">
                <a16:creationId xmlns:a16="http://schemas.microsoft.com/office/drawing/2014/main" id="{DCD59CB3-88E8-414E-89EC-900109D72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52700"/>
            <a:ext cx="50101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nn-brand-1">
            <a:extLst xmlns:a="http://schemas.openxmlformats.org/drawingml/2006/main">
              <a:ext uri="{FF2B5EF4-FFF2-40B4-BE49-F238E27FC236}">
                <a16:creationId xmlns:a16="http://schemas.microsoft.com/office/drawing/2014/main" id="{EC3D63CC-4E72-421B-9761-B6257B6FE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83845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TE CONNECTIVITY</a:t>
            </a:r>
          </a:p>
        </p:txBody>
      </p:sp>
      <p:sp>
        <p:nvSpPr>
          <p:cNvPr id="11" name="conn-h-1">
            <a:extLst xmlns:a="http://schemas.openxmlformats.org/drawingml/2006/main">
              <a:ext uri="{FF2B5EF4-FFF2-40B4-BE49-F238E27FC236}">
                <a16:creationId xmlns:a16="http://schemas.microsoft.com/office/drawing/2014/main" id="{29AAF882-24FA-40D8-A86E-0E4017CEB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33750"/>
            <a:ext cx="428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连接、传感与继电生态</a:t>
            </a:r>
          </a:p>
        </p:txBody>
      </p:sp>
      <p:sp>
        <p:nvSpPr>
          <p:cNvPr id="12" name="conn-rail-1">
            <a:extLst xmlns:a="http://schemas.openxmlformats.org/drawingml/2006/main">
              <a:ext uri="{FF2B5EF4-FFF2-40B4-BE49-F238E27FC236}">
                <a16:creationId xmlns:a16="http://schemas.microsoft.com/office/drawing/2014/main" id="{9CA19D2E-BB6A-489E-BEE2-C4F28AF8E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019550"/>
            <a:ext cx="10668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onn-items-1">
            <a:extLst xmlns:a="http://schemas.openxmlformats.org/drawingml/2006/main">
              <a:ext uri="{FF2B5EF4-FFF2-40B4-BE49-F238E27FC236}">
                <a16:creationId xmlns:a16="http://schemas.microsoft.com/office/drawing/2014/main" id="{9572D7C3-9456-43BB-9866-AE9C912E6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343400"/>
            <a:ext cx="428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连接器 · 端子 · 线缆附件 · 继电器 · 传感</a:t>
            </a:r>
          </a:p>
        </p:txBody>
      </p:sp>
      <p:sp>
        <p:nvSpPr>
          <p:cNvPr id="14" name="conn-val-1">
            <a:extLst xmlns:a="http://schemas.openxmlformats.org/drawingml/2006/main">
              <a:ext uri="{FF2B5EF4-FFF2-40B4-BE49-F238E27FC236}">
                <a16:creationId xmlns:a16="http://schemas.microsoft.com/office/drawing/2014/main" id="{1E7162B1-890D-48BE-82C6-08516D173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80060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9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覆盖轨交、能源、通信、汽车与工业应用</a:t>
            </a:r>
          </a:p>
        </p:txBody>
      </p:sp>
      <p:sp>
        <p:nvSpPr>
          <p:cNvPr id="15" name="meta-13">
            <a:extLst xmlns:a="http://schemas.openxmlformats.org/drawingml/2006/main">
              <a:ext uri="{FF2B5EF4-FFF2-40B4-BE49-F238E27FC236}">
                <a16:creationId xmlns:a16="http://schemas.microsoft.com/office/drawing/2014/main" id="{F6B63E5F-02AC-46BF-B5CD-7DA12D30E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02 / HARTING + TE CONNECTIVITY</a:t>
            </a:r>
          </a:p>
        </p:txBody>
      </p:sp>
      <p:sp>
        <p:nvSpPr>
          <p:cNvPr id="16" name="page-13">
            <a:extLst xmlns:a="http://schemas.openxmlformats.org/drawingml/2006/main">
              <a:ext uri="{FF2B5EF4-FFF2-40B4-BE49-F238E27FC236}">
                <a16:creationId xmlns:a16="http://schemas.microsoft.com/office/drawing/2014/main" id="{2C80D2AF-9AA0-4816-B056-7E184CC67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14553898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-COMPLEMENTARY LINES / SYSTEM SUPPORT">
            <a:extLst xmlns:a="http://schemas.openxmlformats.org/drawingml/2006/main">
              <a:ext uri="{FF2B5EF4-FFF2-40B4-BE49-F238E27FC236}">
                <a16:creationId xmlns:a16="http://schemas.microsoft.com/office/drawing/2014/main" id="{623017D7-0257-4C40-895A-8F23E61B9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COMPLEMENTARY LINES / SYSTEM SUPPORT</a:t>
            </a:r>
          </a:p>
        </p:txBody>
      </p:sp>
      <p:sp>
        <p:nvSpPr>
          <p:cNvPr id="2" name="title-三条互补产品线，">
            <a:extLst xmlns:a="http://schemas.openxmlformats.org/drawingml/2006/main">
              <a:ext uri="{FF2B5EF4-FFF2-40B4-BE49-F238E27FC236}">
                <a16:creationId xmlns:a16="http://schemas.microsoft.com/office/drawing/2014/main" id="{934909DD-01F1-49D4-91D2-467EADEEB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81075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三条互补产品线，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让组合更接近系统现场</a:t>
            </a:r>
          </a:p>
        </p:txBody>
      </p:sp>
      <p:sp>
        <p:nvSpPr>
          <p:cNvPr id="3" name="comp-rail-0">
            <a:extLst xmlns:a="http://schemas.openxmlformats.org/drawingml/2006/main">
              <a:ext uri="{FF2B5EF4-FFF2-40B4-BE49-F238E27FC236}">
                <a16:creationId xmlns:a16="http://schemas.microsoft.com/office/drawing/2014/main" id="{C73B75B2-4E2F-4A75-A749-A694BD9F9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8763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mp-h-0">
            <a:extLst xmlns:a="http://schemas.openxmlformats.org/drawingml/2006/main">
              <a:ext uri="{FF2B5EF4-FFF2-40B4-BE49-F238E27FC236}">
                <a16:creationId xmlns:a16="http://schemas.microsoft.com/office/drawing/2014/main" id="{27EF14E9-017B-425E-9DF3-995C4ED33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32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32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WAGO</a:t>
            </a:r>
          </a:p>
        </p:txBody>
      </p:sp>
      <p:sp>
        <p:nvSpPr>
          <p:cNvPr id="5" name="comp-s-0">
            <a:extLst xmlns:a="http://schemas.openxmlformats.org/drawingml/2006/main">
              <a:ext uri="{FF2B5EF4-FFF2-40B4-BE49-F238E27FC236}">
                <a16:creationId xmlns:a16="http://schemas.microsoft.com/office/drawing/2014/main" id="{5D8FE72E-98BA-48AF-871A-4B126BC23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连接与自动化</a:t>
            </a:r>
          </a:p>
        </p:txBody>
      </p:sp>
      <p:sp>
        <p:nvSpPr>
          <p:cNvPr id="6" name="comp-b-0">
            <a:extLst xmlns:a="http://schemas.openxmlformats.org/drawingml/2006/main">
              <a:ext uri="{FF2B5EF4-FFF2-40B4-BE49-F238E27FC236}">
                <a16:creationId xmlns:a16="http://schemas.microsoft.com/office/drawing/2014/main" id="{02AE4F3B-401C-4A28-AF37-58E468D2F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257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轨装/PCB 端子、I/O、控制器、电源与接口模块</a:t>
            </a:r>
          </a:p>
        </p:txBody>
      </p:sp>
      <p:sp>
        <p:nvSpPr>
          <p:cNvPr id="7" name="comp-rail-1">
            <a:extLst xmlns:a="http://schemas.openxmlformats.org/drawingml/2006/main">
              <a:ext uri="{FF2B5EF4-FFF2-40B4-BE49-F238E27FC236}">
                <a16:creationId xmlns:a16="http://schemas.microsoft.com/office/drawing/2014/main" id="{435BB9AA-0636-42E2-9BCE-7AF5132C4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62200"/>
            <a:ext cx="8763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omp-h-1">
            <a:extLst xmlns:a="http://schemas.openxmlformats.org/drawingml/2006/main">
              <a:ext uri="{FF2B5EF4-FFF2-40B4-BE49-F238E27FC236}">
                <a16:creationId xmlns:a16="http://schemas.microsoft.com/office/drawing/2014/main" id="{50DDB695-A222-43E5-98DC-C2DF3492F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857500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32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32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HONGFA</a:t>
            </a:r>
          </a:p>
        </p:txBody>
      </p:sp>
      <p:sp>
        <p:nvSpPr>
          <p:cNvPr id="9" name="comp-s-1">
            <a:extLst xmlns:a="http://schemas.openxmlformats.org/drawingml/2006/main">
              <a:ext uri="{FF2B5EF4-FFF2-40B4-BE49-F238E27FC236}">
                <a16:creationId xmlns:a16="http://schemas.microsoft.com/office/drawing/2014/main" id="{6E0A0E1D-EBC6-44A1-A68C-9221CC6B7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4766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继电与电气</a:t>
            </a:r>
          </a:p>
        </p:txBody>
      </p:sp>
      <p:sp>
        <p:nvSpPr>
          <p:cNvPr id="10" name="comp-b-1">
            <a:extLst xmlns:a="http://schemas.openxmlformats.org/drawingml/2006/main">
              <a:ext uri="{FF2B5EF4-FFF2-40B4-BE49-F238E27FC236}">
                <a16:creationId xmlns:a16="http://schemas.microsoft.com/office/drawing/2014/main" id="{7E330858-3238-484F-B5E6-28EF162B5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019550"/>
            <a:ext cx="257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信号、功率、汽车、高压直流及相关电气产品</a:t>
            </a:r>
          </a:p>
        </p:txBody>
      </p:sp>
      <p:sp>
        <p:nvSpPr>
          <p:cNvPr id="11" name="comp-rail-2">
            <a:extLst xmlns:a="http://schemas.openxmlformats.org/drawingml/2006/main">
              <a:ext uri="{FF2B5EF4-FFF2-40B4-BE49-F238E27FC236}">
                <a16:creationId xmlns:a16="http://schemas.microsoft.com/office/drawing/2014/main" id="{B1088627-2CED-4F3C-A9A5-7D30F0220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362200"/>
            <a:ext cx="8763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comp-h-2">
            <a:extLst xmlns:a="http://schemas.openxmlformats.org/drawingml/2006/main">
              <a:ext uri="{FF2B5EF4-FFF2-40B4-BE49-F238E27FC236}">
                <a16:creationId xmlns:a16="http://schemas.microsoft.com/office/drawing/2014/main" id="{CB20D026-8CA6-47C8-B5F9-6853EE688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857500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32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232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OBO</a:t>
            </a:r>
          </a:p>
        </p:txBody>
      </p:sp>
      <p:sp>
        <p:nvSpPr>
          <p:cNvPr id="13" name="comp-s-2">
            <a:extLst xmlns:a="http://schemas.openxmlformats.org/drawingml/2006/main">
              <a:ext uri="{FF2B5EF4-FFF2-40B4-BE49-F238E27FC236}">
                <a16:creationId xmlns:a16="http://schemas.microsoft.com/office/drawing/2014/main" id="{BC7864FA-A5A5-42E0-9137-CA00B244E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766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防雷与配套</a:t>
            </a:r>
          </a:p>
        </p:txBody>
      </p:sp>
      <p:sp>
        <p:nvSpPr>
          <p:cNvPr id="14" name="comp-b-2">
            <a:extLst xmlns:a="http://schemas.openxmlformats.org/drawingml/2006/main">
              <a:ext uri="{FF2B5EF4-FFF2-40B4-BE49-F238E27FC236}">
                <a16:creationId xmlns:a16="http://schemas.microsoft.com/office/drawing/2014/main" id="{562FFCB0-8F73-4000-94BD-F4EF6C139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019550"/>
            <a:ext cx="257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4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电源、信号与建筑/工业系统的浪涌保护配套</a:t>
            </a:r>
          </a:p>
        </p:txBody>
      </p:sp>
      <p:sp>
        <p:nvSpPr>
          <p:cNvPr id="15" name="comp-rule">
            <a:extLst xmlns:a="http://schemas.openxmlformats.org/drawingml/2006/main">
              <a:ext uri="{FF2B5EF4-FFF2-40B4-BE49-F238E27FC236}">
                <a16:creationId xmlns:a16="http://schemas.microsoft.com/office/drawing/2014/main" id="{22438884-0C7C-4EFA-9E19-D85DEC17E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721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omp-close">
            <a:extLst xmlns:a="http://schemas.openxmlformats.org/drawingml/2006/main">
              <a:ext uri="{FF2B5EF4-FFF2-40B4-BE49-F238E27FC236}">
                <a16:creationId xmlns:a16="http://schemas.microsoft.com/office/drawing/2014/main" id="{AB569E57-3B5D-433D-8E95-0C21F1A0A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48325"/>
            <a:ext cx="9334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组合原则：不以品牌数量为目标，以客户任务、来源可靠和交付可控为判断标准。</a:t>
            </a:r>
          </a:p>
        </p:txBody>
      </p:sp>
      <p:sp>
        <p:nvSpPr>
          <p:cNvPr id="17" name="meta-14">
            <a:extLst xmlns:a="http://schemas.openxmlformats.org/drawingml/2006/main">
              <a:ext uri="{FF2B5EF4-FFF2-40B4-BE49-F238E27FC236}">
                <a16:creationId xmlns:a16="http://schemas.microsoft.com/office/drawing/2014/main" id="{9A2F1EA3-8480-4FF9-8D4A-83BF8F0D1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02 / COMPLEMENTARY LINES</a:t>
            </a:r>
          </a:p>
        </p:txBody>
      </p:sp>
      <p:sp>
        <p:nvSpPr>
          <p:cNvPr id="18" name="page-14">
            <a:extLst xmlns:a="http://schemas.openxmlformats.org/drawingml/2006/main">
              <a:ext uri="{FF2B5EF4-FFF2-40B4-BE49-F238E27FC236}">
                <a16:creationId xmlns:a16="http://schemas.microsoft.com/office/drawing/2014/main" id="{0DECF23E-F52B-4004-B645-277B878FC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81677350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40D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9e549e46dc4f3b"/>
          <a:srcRect xmlns:a="http://schemas.openxmlformats.org/drawingml/2006/main" l="27879" t="0" r="2787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0"/>
            <a:ext cx="53911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section-overlay-15">
            <a:extLst xmlns:a="http://schemas.openxmlformats.org/drawingml/2006/main">
              <a:ext uri="{FF2B5EF4-FFF2-40B4-BE49-F238E27FC236}">
                <a16:creationId xmlns:a16="http://schemas.microsoft.com/office/drawing/2014/main" id="{5FDF0C7F-1EA4-49A9-9E04-DFF69D357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0"/>
            <a:ext cx="53911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-no-15">
            <a:extLst xmlns:a="http://schemas.openxmlformats.org/drawingml/2006/main">
              <a:ext uri="{FF2B5EF4-FFF2-40B4-BE49-F238E27FC236}">
                <a16:creationId xmlns:a16="http://schemas.microsoft.com/office/drawing/2014/main" id="{A0B27219-F933-40EF-B903-2D5548FC2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809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46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6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46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4" name="kicker-INDUSTRIES">
            <a:extLst xmlns:a="http://schemas.openxmlformats.org/drawingml/2006/main">
              <a:ext uri="{FF2B5EF4-FFF2-40B4-BE49-F238E27FC236}">
                <a16:creationId xmlns:a16="http://schemas.microsoft.com/office/drawing/2014/main" id="{35337537-30A5-465B-A85D-C09A1CD0D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66675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INDUSTRIES</a:t>
            </a:r>
          </a:p>
        </p:txBody>
      </p:sp>
      <p:sp>
        <p:nvSpPr>
          <p:cNvPr id="5" name="section-rail-15">
            <a:extLst xmlns:a="http://schemas.openxmlformats.org/drawingml/2006/main">
              <a:ext uri="{FF2B5EF4-FFF2-40B4-BE49-F238E27FC236}">
                <a16:creationId xmlns:a16="http://schemas.microsoft.com/office/drawing/2014/main" id="{E41C71A6-EECE-4F0B-A3AF-A77C1F3BF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981200"/>
            <a:ext cx="51435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itle-先理解失效代价，">
            <a:extLst xmlns:a="http://schemas.openxmlformats.org/drawingml/2006/main">
              <a:ext uri="{FF2B5EF4-FFF2-40B4-BE49-F238E27FC236}">
                <a16:creationId xmlns:a16="http://schemas.microsoft.com/office/drawing/2014/main" id="{B40C8C71-5900-481D-AE0E-E7875D9BE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542925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43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43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先理解失效代价，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3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43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再讨论型号与成本</a:t>
            </a:r>
          </a:p>
        </p:txBody>
      </p:sp>
      <p:sp>
        <p:nvSpPr>
          <p:cNvPr id="7" name="section-body-15">
            <a:extLst xmlns:a="http://schemas.openxmlformats.org/drawingml/2006/main">
              <a:ext uri="{FF2B5EF4-FFF2-40B4-BE49-F238E27FC236}">
                <a16:creationId xmlns:a16="http://schemas.microsoft.com/office/drawing/2014/main" id="{3D6A50F2-EFF5-4C10-98DC-D2A197092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81600"/>
            <a:ext cx="514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轨道交通、工业自动化、电力能源、通信电子、计测、汽车、医疗与智能楼宇。</a:t>
            </a:r>
          </a:p>
        </p:txBody>
      </p:sp>
      <p:sp>
        <p:nvSpPr>
          <p:cNvPr id="8" name="meta-15">
            <a:extLst xmlns:a="http://schemas.openxmlformats.org/drawingml/2006/main">
              <a:ext uri="{FF2B5EF4-FFF2-40B4-BE49-F238E27FC236}">
                <a16:creationId xmlns:a16="http://schemas.microsoft.com/office/drawing/2014/main" id="{F320A3E4-74F2-4ABC-B564-85F7BD124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rPr>
              <a:t>03 / INDUSTRIES</a:t>
            </a:r>
          </a:p>
        </p:txBody>
      </p:sp>
      <p:sp>
        <p:nvSpPr>
          <p:cNvPr id="9" name="page-15">
            <a:extLst xmlns:a="http://schemas.openxmlformats.org/drawingml/2006/main">
              <a:ext uri="{FF2B5EF4-FFF2-40B4-BE49-F238E27FC236}">
                <a16:creationId xmlns:a16="http://schemas.microsoft.com/office/drawing/2014/main" id="{A1C0098F-A68D-4652-BA64-50255D7D7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02215228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kicker-INDUSTRY / RAIL TRANSIT">
            <a:extLst xmlns:a="http://schemas.openxmlformats.org/drawingml/2006/main">
              <a:ext uri="{FF2B5EF4-FFF2-40B4-BE49-F238E27FC236}">
                <a16:creationId xmlns:a16="http://schemas.microsoft.com/office/drawing/2014/main" id="{BFA09E1E-01AA-4362-9D18-AA4CB0A14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INDUSTRY / RAIL TRANSIT</a:t>
            </a:r>
          </a:p>
        </p:txBody>
      </p:sp>
      <p:sp>
        <p:nvSpPr>
          <p:cNvPr id="2" name="title-轨道交通的核心问">
            <a:extLst xmlns:a="http://schemas.openxmlformats.org/drawingml/2006/main">
              <a:ext uri="{FF2B5EF4-FFF2-40B4-BE49-F238E27FC236}">
                <a16:creationId xmlns:a16="http://schemas.microsoft.com/office/drawing/2014/main" id="{C62B76B9-2F45-4D38-A9F2-B2D4442C6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81075"/>
            <a:ext cx="8096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轨道交通的核心问题，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是长期可靠与可维护</a:t>
            </a:r>
          </a:p>
        </p:txBody>
      </p:sp>
      <p:sp>
        <p:nvSpPr>
          <p:cNvPr id="3" name="rail-0-bg">
            <a:extLst xmlns:a="http://schemas.openxmlformats.org/drawingml/2006/main">
              <a:ext uri="{FF2B5EF4-FFF2-40B4-BE49-F238E27FC236}">
                <a16:creationId xmlns:a16="http://schemas.microsoft.com/office/drawing/2014/main" id="{B0B94BFC-F797-4375-AC1E-6B0259AEC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32385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4" name="rail-0-no">
            <a:extLst xmlns:a="http://schemas.openxmlformats.org/drawingml/2006/main">
              <a:ext uri="{FF2B5EF4-FFF2-40B4-BE49-F238E27FC236}">
                <a16:creationId xmlns:a16="http://schemas.microsoft.com/office/drawing/2014/main" id="{D094D1D7-F471-4237-9D3B-3B8BC05D5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813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5" name="rail-0-heading">
            <a:extLst xmlns:a="http://schemas.openxmlformats.org/drawingml/2006/main">
              <a:ext uri="{FF2B5EF4-FFF2-40B4-BE49-F238E27FC236}">
                <a16:creationId xmlns:a16="http://schemas.microsoft.com/office/drawing/2014/main" id="{F8FA8F6A-A431-4E76-90EF-3E7D17089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1623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环境</a:t>
            </a:r>
          </a:p>
        </p:txBody>
      </p:sp>
      <p:sp>
        <p:nvSpPr>
          <p:cNvPr id="6" name="rail-0-body">
            <a:extLst xmlns:a="http://schemas.openxmlformats.org/drawingml/2006/main">
              <a:ext uri="{FF2B5EF4-FFF2-40B4-BE49-F238E27FC236}">
                <a16:creationId xmlns:a16="http://schemas.microsoft.com/office/drawing/2014/main" id="{152D0B7A-9598-43D1-9A20-038E01041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29050"/>
            <a:ext cx="28194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振动、冲击、温度、湿度与污染</a:t>
            </a:r>
          </a:p>
        </p:txBody>
      </p:sp>
      <p:sp>
        <p:nvSpPr>
          <p:cNvPr id="7" name="rail-1-bg">
            <a:extLst xmlns:a="http://schemas.openxmlformats.org/drawingml/2006/main">
              <a:ext uri="{FF2B5EF4-FFF2-40B4-BE49-F238E27FC236}">
                <a16:creationId xmlns:a16="http://schemas.microsoft.com/office/drawing/2014/main" id="{EF60410A-C8B1-4E8D-AB1A-BFCACF25F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571750"/>
            <a:ext cx="32385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8" name="rail-1-no">
            <a:extLst xmlns:a="http://schemas.openxmlformats.org/drawingml/2006/main">
              <a:ext uri="{FF2B5EF4-FFF2-40B4-BE49-F238E27FC236}">
                <a16:creationId xmlns:a16="http://schemas.microsoft.com/office/drawing/2014/main" id="{6012B719-4086-41A9-88C2-8FFB182ED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813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9" name="rail-1-heading">
            <a:extLst xmlns:a="http://schemas.openxmlformats.org/drawingml/2006/main">
              <a:ext uri="{FF2B5EF4-FFF2-40B4-BE49-F238E27FC236}">
                <a16:creationId xmlns:a16="http://schemas.microsoft.com/office/drawing/2014/main" id="{F1D87F42-6133-4128-B71F-8901CEE95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1623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系统</a:t>
            </a:r>
          </a:p>
        </p:txBody>
      </p:sp>
      <p:sp>
        <p:nvSpPr>
          <p:cNvPr id="10" name="rail-1-body">
            <a:extLst xmlns:a="http://schemas.openxmlformats.org/drawingml/2006/main">
              <a:ext uri="{FF2B5EF4-FFF2-40B4-BE49-F238E27FC236}">
                <a16:creationId xmlns:a16="http://schemas.microsoft.com/office/drawing/2014/main" id="{A7B64D59-9D78-4251-B18B-F7AB9EDA0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29050"/>
            <a:ext cx="28194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连接、切换、供电、防护与维护空间</a:t>
            </a:r>
          </a:p>
        </p:txBody>
      </p:sp>
      <p:sp>
        <p:nvSpPr>
          <p:cNvPr id="11" name="rail-2-bg">
            <a:extLst xmlns:a="http://schemas.openxmlformats.org/drawingml/2006/main">
              <a:ext uri="{FF2B5EF4-FFF2-40B4-BE49-F238E27FC236}">
                <a16:creationId xmlns:a16="http://schemas.microsoft.com/office/drawing/2014/main" id="{3B0FD644-CC70-4AE2-BCF2-5F3F4CD0F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571750"/>
            <a:ext cx="32385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12" name="rail-2-no">
            <a:extLst xmlns:a="http://schemas.openxmlformats.org/drawingml/2006/main">
              <a:ext uri="{FF2B5EF4-FFF2-40B4-BE49-F238E27FC236}">
                <a16:creationId xmlns:a16="http://schemas.microsoft.com/office/drawing/2014/main" id="{E0CEB372-085D-4FE1-B8B5-8314AA55C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813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3" name="rail-2-heading">
            <a:extLst xmlns:a="http://schemas.openxmlformats.org/drawingml/2006/main">
              <a:ext uri="{FF2B5EF4-FFF2-40B4-BE49-F238E27FC236}">
                <a16:creationId xmlns:a16="http://schemas.microsoft.com/office/drawing/2014/main" id="{400E7F8B-1790-4F42-BD07-9CE8977F1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项目</a:t>
            </a:r>
          </a:p>
        </p:txBody>
      </p:sp>
      <p:sp>
        <p:nvSpPr>
          <p:cNvPr id="14" name="rail-2-body">
            <a:extLst xmlns:a="http://schemas.openxmlformats.org/drawingml/2006/main">
              <a:ext uri="{FF2B5EF4-FFF2-40B4-BE49-F238E27FC236}">
                <a16:creationId xmlns:a16="http://schemas.microsoft.com/office/drawing/2014/main" id="{9B6E63B9-30D1-4D1D-8FF8-4505F67E4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29050"/>
            <a:ext cx="28194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认证、批次、寿命、变更与长期供货</a:t>
            </a:r>
          </a:p>
        </p:txBody>
      </p:sp>
      <p:sp>
        <p:nvSpPr>
          <p:cNvPr id="15" name="rail-close">
            <a:extLst xmlns:a="http://schemas.openxmlformats.org/drawingml/2006/main">
              <a:ext uri="{FF2B5EF4-FFF2-40B4-BE49-F238E27FC236}">
                <a16:creationId xmlns:a16="http://schemas.microsoft.com/office/drawing/2014/main" id="{2FED4D3B-51CC-4E33-84B8-1F7AE11E2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工作方法：先确认系统位置和失效模式，再组织产品、资料、验证与交付计划。</a:t>
            </a:r>
          </a:p>
        </p:txBody>
      </p:sp>
      <p:sp>
        <p:nvSpPr>
          <p:cNvPr id="16" name="meta-16">
            <a:extLst xmlns:a="http://schemas.openxmlformats.org/drawingml/2006/main">
              <a:ext uri="{FF2B5EF4-FFF2-40B4-BE49-F238E27FC236}">
                <a16:creationId xmlns:a16="http://schemas.microsoft.com/office/drawing/2014/main" id="{AF2070F0-A21A-4491-BAC2-0055EAEB2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03 / RAIL TRANSIT</a:t>
            </a:r>
          </a:p>
        </p:txBody>
      </p:sp>
      <p:sp>
        <p:nvSpPr>
          <p:cNvPr id="17" name="page-16">
            <a:extLst xmlns:a="http://schemas.openxmlformats.org/drawingml/2006/main">
              <a:ext uri="{FF2B5EF4-FFF2-40B4-BE49-F238E27FC236}">
                <a16:creationId xmlns:a16="http://schemas.microsoft.com/office/drawing/2014/main" id="{57965D66-A2EF-42B4-97E0-85630D507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2699342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2015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kicker-INDUSTRIES / AUTOMATION + ENERGY">
            <a:extLst xmlns:a="http://schemas.openxmlformats.org/drawingml/2006/main">
              <a:ext uri="{FF2B5EF4-FFF2-40B4-BE49-F238E27FC236}">
                <a16:creationId xmlns:a16="http://schemas.microsoft.com/office/drawing/2014/main" id="{5E70266D-13A2-4C0D-80A0-79B1197D5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INDUSTRIES / AUTOMATION + ENERGY</a:t>
            </a:r>
          </a:p>
        </p:txBody>
      </p:sp>
      <p:sp>
        <p:nvSpPr>
          <p:cNvPr id="2" name="title-两个高增长场景，">
            <a:extLst xmlns:a="http://schemas.openxmlformats.org/drawingml/2006/main">
              <a:ext uri="{FF2B5EF4-FFF2-40B4-BE49-F238E27FC236}">
                <a16:creationId xmlns:a16="http://schemas.microsoft.com/office/drawing/2014/main" id="{7F882C85-7BF0-4E11-8CBC-BA18F0CD3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8382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两个高增长场景，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共享同一套可靠性语言</a:t>
            </a:r>
          </a:p>
        </p:txBody>
      </p:sp>
      <p:sp>
        <p:nvSpPr>
          <p:cNvPr id="3" name="ae-bg-0">
            <a:extLst xmlns:a="http://schemas.openxmlformats.org/drawingml/2006/main">
              <a:ext uri="{FF2B5EF4-FFF2-40B4-BE49-F238E27FC236}">
                <a16:creationId xmlns:a16="http://schemas.microsoft.com/office/drawing/2014/main" id="{A15377B5-EA80-44DB-80F2-050F142EE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4953000" cy="2714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ae-h-0">
            <a:extLst xmlns:a="http://schemas.openxmlformats.org/drawingml/2006/main">
              <a:ext uri="{FF2B5EF4-FFF2-40B4-BE49-F238E27FC236}">
                <a16:creationId xmlns:a16="http://schemas.microsoft.com/office/drawing/2014/main" id="{065D27D5-2476-4379-95A3-FD301E0B5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914650"/>
            <a:ext cx="4095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工业自动化</a:t>
            </a:r>
          </a:p>
        </p:txBody>
      </p:sp>
      <p:sp>
        <p:nvSpPr>
          <p:cNvPr id="5" name="ae-s-0">
            <a:extLst xmlns:a="http://schemas.openxmlformats.org/drawingml/2006/main">
              <a:ext uri="{FF2B5EF4-FFF2-40B4-BE49-F238E27FC236}">
                <a16:creationId xmlns:a16="http://schemas.microsoft.com/office/drawing/2014/main" id="{54ED6FD1-AD03-42F9-9E48-66A657062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5242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设备模块化与集成效率</a:t>
            </a:r>
          </a:p>
        </p:txBody>
      </p:sp>
      <p:sp>
        <p:nvSpPr>
          <p:cNvPr id="6" name="ae-rail-0">
            <a:extLst xmlns:a="http://schemas.openxmlformats.org/drawingml/2006/main">
              <a:ext uri="{FF2B5EF4-FFF2-40B4-BE49-F238E27FC236}">
                <a16:creationId xmlns:a16="http://schemas.microsoft.com/office/drawing/2014/main" id="{582E67AC-0995-40EA-8AEC-728319DCB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00500"/>
            <a:ext cx="89535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ae-p-0">
            <a:extLst xmlns:a="http://schemas.openxmlformats.org/drawingml/2006/main">
              <a:ext uri="{FF2B5EF4-FFF2-40B4-BE49-F238E27FC236}">
                <a16:creationId xmlns:a16="http://schemas.microsoft.com/office/drawing/2014/main" id="{A0FAD9D1-5C8F-4925-935D-4BF4536F2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624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连接器 · 端子 · 继电器 · I/O · 工业网络</a:t>
            </a:r>
          </a:p>
        </p:txBody>
      </p:sp>
      <p:sp>
        <p:nvSpPr>
          <p:cNvPr id="8" name="ae-v-0">
            <a:extLst xmlns:a="http://schemas.openxmlformats.org/drawingml/2006/main">
              <a:ext uri="{FF2B5EF4-FFF2-40B4-BE49-F238E27FC236}">
                <a16:creationId xmlns:a16="http://schemas.microsoft.com/office/drawing/2014/main" id="{3F4A36DC-54F5-4238-8075-7D0046DAA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848225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defRPr>
            </a:pPr>
            <a:r>
              <a: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rPr>
              <a:t>装配更快 / 维护更清楚 / 版本更可控</a:t>
            </a:r>
          </a:p>
        </p:txBody>
      </p:sp>
      <p:sp>
        <p:nvSpPr>
          <p:cNvPr id="9" name="ae-bg-1">
            <a:extLst xmlns:a="http://schemas.openxmlformats.org/drawingml/2006/main">
              <a:ext uri="{FF2B5EF4-FFF2-40B4-BE49-F238E27FC236}">
                <a16:creationId xmlns:a16="http://schemas.microsoft.com/office/drawing/2014/main" id="{27A2847F-635E-45A2-9F67-CAC69D6C3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09850"/>
            <a:ext cx="4953000" cy="2714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2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ae-h-1">
            <a:extLst xmlns:a="http://schemas.openxmlformats.org/drawingml/2006/main">
              <a:ext uri="{FF2B5EF4-FFF2-40B4-BE49-F238E27FC236}">
                <a16:creationId xmlns:a16="http://schemas.microsoft.com/office/drawing/2014/main" id="{11F9EDC9-C225-4554-8563-36D273CCB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914650"/>
            <a:ext cx="4095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电力与能源</a:t>
            </a:r>
          </a:p>
        </p:txBody>
      </p:sp>
      <p:sp>
        <p:nvSpPr>
          <p:cNvPr id="11" name="ae-s-1">
            <a:extLst xmlns:a="http://schemas.openxmlformats.org/drawingml/2006/main">
              <a:ext uri="{FF2B5EF4-FFF2-40B4-BE49-F238E27FC236}">
                <a16:creationId xmlns:a16="http://schemas.microsoft.com/office/drawing/2014/main" id="{7CE59853-CBF7-40AD-A9E2-B6E358A5F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242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稳定运行与系统边界</a:t>
            </a:r>
          </a:p>
        </p:txBody>
      </p:sp>
      <p:sp>
        <p:nvSpPr>
          <p:cNvPr id="12" name="ae-rail-1">
            <a:extLst xmlns:a="http://schemas.openxmlformats.org/drawingml/2006/main">
              <a:ext uri="{FF2B5EF4-FFF2-40B4-BE49-F238E27FC236}">
                <a16:creationId xmlns:a16="http://schemas.microsoft.com/office/drawing/2014/main" id="{3D171580-61E5-46A4-96D5-AD5968825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000500"/>
            <a:ext cx="89535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ae-p-1">
            <a:extLst xmlns:a="http://schemas.openxmlformats.org/drawingml/2006/main">
              <a:ext uri="{FF2B5EF4-FFF2-40B4-BE49-F238E27FC236}">
                <a16:creationId xmlns:a16="http://schemas.microsoft.com/office/drawing/2014/main" id="{2ABB51A2-35F3-4DD9-B5C6-EBCF6A410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3624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连接 · 保护 · 切换 · 控制 · 储能配套</a:t>
            </a:r>
          </a:p>
        </p:txBody>
      </p:sp>
      <p:sp>
        <p:nvSpPr>
          <p:cNvPr id="14" name="ae-v-1">
            <a:extLst xmlns:a="http://schemas.openxmlformats.org/drawingml/2006/main">
              <a:ext uri="{FF2B5EF4-FFF2-40B4-BE49-F238E27FC236}">
                <a16:creationId xmlns:a16="http://schemas.microsoft.com/office/drawing/2014/main" id="{6F11E9E7-665C-4F7A-836E-FA91D7B9A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848225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defRPr>
            </a:pPr>
            <a:r>
              <a: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rPr>
              <a:t>温升更可控 / 保护更完整 / 供应更连续</a:t>
            </a:r>
          </a:p>
        </p:txBody>
      </p:sp>
      <p:sp>
        <p:nvSpPr>
          <p:cNvPr id="15" name="meta-17">
            <a:extLst xmlns:a="http://schemas.openxmlformats.org/drawingml/2006/main">
              <a:ext uri="{FF2B5EF4-FFF2-40B4-BE49-F238E27FC236}">
                <a16:creationId xmlns:a16="http://schemas.microsoft.com/office/drawing/2014/main" id="{1B8ADC69-314F-4427-90B8-677882088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rPr>
              <a:t>03 / AUTOMATION + ENERGY</a:t>
            </a:r>
          </a:p>
        </p:txBody>
      </p:sp>
      <p:sp>
        <p:nvSpPr>
          <p:cNvPr id="16" name="page-17">
            <a:extLst xmlns:a="http://schemas.openxmlformats.org/drawingml/2006/main">
              <a:ext uri="{FF2B5EF4-FFF2-40B4-BE49-F238E27FC236}">
                <a16:creationId xmlns:a16="http://schemas.microsoft.com/office/drawing/2014/main" id="{5E18F92B-B62F-4C07-A85F-9F555E870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74001637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kicker-INDUSTRY MAP / FIVE MORE CONTEXTS">
            <a:extLst xmlns:a="http://schemas.openxmlformats.org/drawingml/2006/main">
              <a:ext uri="{FF2B5EF4-FFF2-40B4-BE49-F238E27FC236}">
                <a16:creationId xmlns:a16="http://schemas.microsoft.com/office/drawing/2014/main" id="{8016EA0D-1BE3-4716-9C87-98BDB3876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INDUSTRY MAP / FIVE MORE CONTEXTS</a:t>
            </a:r>
          </a:p>
        </p:txBody>
      </p:sp>
      <p:sp>
        <p:nvSpPr>
          <p:cNvPr id="2" name="title-产品相似，&#10;判断">
            <a:extLst xmlns:a="http://schemas.openxmlformats.org/drawingml/2006/main">
              <a:ext uri="{FF2B5EF4-FFF2-40B4-BE49-F238E27FC236}">
                <a16:creationId xmlns:a16="http://schemas.microsoft.com/office/drawing/2014/main" id="{CB535374-A044-4F01-BF47-DA19275D4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81075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产品相似，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判断标准因行业而不同</a:t>
            </a:r>
          </a:p>
        </p:txBody>
      </p:sp>
      <p:sp>
        <p:nvSpPr>
          <p:cNvPr id="3" name="other-no-0">
            <a:extLst xmlns:a="http://schemas.openxmlformats.org/drawingml/2006/main">
              <a:ext uri="{FF2B5EF4-FFF2-40B4-BE49-F238E27FC236}">
                <a16:creationId xmlns:a16="http://schemas.microsoft.com/office/drawing/2014/main" id="{0ED26211-90D2-431A-B146-41A24C76D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4" name="other-h-0">
            <a:extLst xmlns:a="http://schemas.openxmlformats.org/drawingml/2006/main">
              <a:ext uri="{FF2B5EF4-FFF2-40B4-BE49-F238E27FC236}">
                <a16:creationId xmlns:a16="http://schemas.microsoft.com/office/drawing/2014/main" id="{31B7BD26-8EBF-411E-B913-B696FDB67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27647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通信电子</a:t>
            </a:r>
          </a:p>
        </p:txBody>
      </p:sp>
      <p:sp>
        <p:nvSpPr>
          <p:cNvPr id="5" name="other-b-0">
            <a:extLst xmlns:a="http://schemas.openxmlformats.org/drawingml/2006/main">
              <a:ext uri="{FF2B5EF4-FFF2-40B4-BE49-F238E27FC236}">
                <a16:creationId xmlns:a16="http://schemas.microsoft.com/office/drawing/2014/main" id="{DDD0D08F-135B-49E6-AD8A-1A5068E63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333625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信号完整性 · 设备接口 · 供货周期</a:t>
            </a:r>
          </a:p>
        </p:txBody>
      </p:sp>
      <p:sp>
        <p:nvSpPr>
          <p:cNvPr id="6" name="other-line-0">
            <a:extLst xmlns:a="http://schemas.openxmlformats.org/drawingml/2006/main">
              <a:ext uri="{FF2B5EF4-FFF2-40B4-BE49-F238E27FC236}">
                <a16:creationId xmlns:a16="http://schemas.microsoft.com/office/drawing/2014/main" id="{8A25D442-B9F9-421F-A2B9-744E3B6DB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527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other-no-1">
            <a:extLst xmlns:a="http://schemas.openxmlformats.org/drawingml/2006/main">
              <a:ext uri="{FF2B5EF4-FFF2-40B4-BE49-F238E27FC236}">
                <a16:creationId xmlns:a16="http://schemas.microsoft.com/office/drawing/2014/main" id="{87515E32-BD4B-4D85-91FF-4EE74E914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813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8" name="other-h-1">
            <a:extLst xmlns:a="http://schemas.openxmlformats.org/drawingml/2006/main">
              <a:ext uri="{FF2B5EF4-FFF2-40B4-BE49-F238E27FC236}">
                <a16:creationId xmlns:a16="http://schemas.microsoft.com/office/drawing/2014/main" id="{1B51BC60-DA69-4E67-BE17-9053CDDD9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91465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计测设备</a:t>
            </a:r>
          </a:p>
        </p:txBody>
      </p:sp>
      <p:sp>
        <p:nvSpPr>
          <p:cNvPr id="9" name="other-b-1">
            <a:extLst xmlns:a="http://schemas.openxmlformats.org/drawingml/2006/main">
              <a:ext uri="{FF2B5EF4-FFF2-40B4-BE49-F238E27FC236}">
                <a16:creationId xmlns:a16="http://schemas.microsoft.com/office/drawing/2014/main" id="{F9269203-10EF-4EDF-9828-A1DD1008E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97180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接触可靠 · 精度稳定 · 生命周期</a:t>
            </a:r>
          </a:p>
        </p:txBody>
      </p:sp>
      <p:sp>
        <p:nvSpPr>
          <p:cNvPr id="10" name="other-line-1">
            <a:extLst xmlns:a="http://schemas.openxmlformats.org/drawingml/2006/main">
              <a:ext uri="{FF2B5EF4-FFF2-40B4-BE49-F238E27FC236}">
                <a16:creationId xmlns:a16="http://schemas.microsoft.com/office/drawing/2014/main" id="{A4BD60E9-14D6-40CA-81D1-A84E0665C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90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other-no-2">
            <a:extLst xmlns:a="http://schemas.openxmlformats.org/drawingml/2006/main">
              <a:ext uri="{FF2B5EF4-FFF2-40B4-BE49-F238E27FC236}">
                <a16:creationId xmlns:a16="http://schemas.microsoft.com/office/drawing/2014/main" id="{86576127-ECA7-42EA-815F-150D35389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2" name="other-h-2">
            <a:extLst xmlns:a="http://schemas.openxmlformats.org/drawingml/2006/main">
              <a:ext uri="{FF2B5EF4-FFF2-40B4-BE49-F238E27FC236}">
                <a16:creationId xmlns:a16="http://schemas.microsoft.com/office/drawing/2014/main" id="{1B06A4B9-2678-40E4-B523-08D8065EC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5528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汽车电子</a:t>
            </a:r>
          </a:p>
        </p:txBody>
      </p:sp>
      <p:sp>
        <p:nvSpPr>
          <p:cNvPr id="13" name="other-b-2">
            <a:extLst xmlns:a="http://schemas.openxmlformats.org/drawingml/2006/main">
              <a:ext uri="{FF2B5EF4-FFF2-40B4-BE49-F238E27FC236}">
                <a16:creationId xmlns:a16="http://schemas.microsoft.com/office/drawing/2014/main" id="{1F0E2A01-45C0-4688-8698-D2EDF26CA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609975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高低压边界 · 环境应力 · 质量体系</a:t>
            </a:r>
          </a:p>
        </p:txBody>
      </p:sp>
      <p:sp>
        <p:nvSpPr>
          <p:cNvPr id="14" name="other-line-2">
            <a:extLst xmlns:a="http://schemas.openxmlformats.org/drawingml/2006/main">
              <a:ext uri="{FF2B5EF4-FFF2-40B4-BE49-F238E27FC236}">
                <a16:creationId xmlns:a16="http://schemas.microsoft.com/office/drawing/2014/main" id="{4C9A904A-2440-41E9-AC36-82F3852D7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290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other-no-3">
            <a:extLst xmlns:a="http://schemas.openxmlformats.org/drawingml/2006/main">
              <a:ext uri="{FF2B5EF4-FFF2-40B4-BE49-F238E27FC236}">
                <a16:creationId xmlns:a16="http://schemas.microsoft.com/office/drawing/2014/main" id="{F79294C8-2058-4FA7-BF62-FAA8696E9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576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04</a:t>
            </a:r>
          </a:p>
        </p:txBody>
      </p:sp>
      <p:sp>
        <p:nvSpPr>
          <p:cNvPr id="16" name="other-h-3">
            <a:extLst xmlns:a="http://schemas.openxmlformats.org/drawingml/2006/main">
              <a:ext uri="{FF2B5EF4-FFF2-40B4-BE49-F238E27FC236}">
                <a16:creationId xmlns:a16="http://schemas.microsoft.com/office/drawing/2014/main" id="{9E17670E-770E-433A-9D61-FF93DF82C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910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医疗健康</a:t>
            </a:r>
          </a:p>
        </p:txBody>
      </p:sp>
      <p:sp>
        <p:nvSpPr>
          <p:cNvPr id="17" name="other-b-3">
            <a:extLst xmlns:a="http://schemas.openxmlformats.org/drawingml/2006/main">
              <a:ext uri="{FF2B5EF4-FFF2-40B4-BE49-F238E27FC236}">
                <a16:creationId xmlns:a16="http://schemas.microsoft.com/office/drawing/2014/main" id="{6B9521E3-574B-439F-865B-EA358E455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2481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可追溯 · 变更管理 · 设备风险</a:t>
            </a:r>
          </a:p>
        </p:txBody>
      </p:sp>
      <p:sp>
        <p:nvSpPr>
          <p:cNvPr id="18" name="other-line-3">
            <a:extLst xmlns:a="http://schemas.openxmlformats.org/drawingml/2006/main">
              <a:ext uri="{FF2B5EF4-FFF2-40B4-BE49-F238E27FC236}">
                <a16:creationId xmlns:a16="http://schemas.microsoft.com/office/drawing/2014/main" id="{9166492E-E058-4062-97C5-E6EB35815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other-no-4">
            <a:extLst xmlns:a="http://schemas.openxmlformats.org/drawingml/2006/main">
              <a:ext uri="{FF2B5EF4-FFF2-40B4-BE49-F238E27FC236}">
                <a16:creationId xmlns:a16="http://schemas.microsoft.com/office/drawing/2014/main" id="{54001952-C61B-4D06-B890-7DA6EDA63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7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05</a:t>
            </a:r>
          </a:p>
        </p:txBody>
      </p:sp>
      <p:sp>
        <p:nvSpPr>
          <p:cNvPr id="20" name="other-h-4">
            <a:extLst xmlns:a="http://schemas.openxmlformats.org/drawingml/2006/main">
              <a:ext uri="{FF2B5EF4-FFF2-40B4-BE49-F238E27FC236}">
                <a16:creationId xmlns:a16="http://schemas.microsoft.com/office/drawing/2014/main" id="{0AD7B9C3-0B64-405F-A438-D93DD487C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2917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智能楼宇</a:t>
            </a:r>
          </a:p>
        </p:txBody>
      </p:sp>
      <p:sp>
        <p:nvSpPr>
          <p:cNvPr id="21" name="other-b-4">
            <a:extLst xmlns:a="http://schemas.openxmlformats.org/drawingml/2006/main">
              <a:ext uri="{FF2B5EF4-FFF2-40B4-BE49-F238E27FC236}">
                <a16:creationId xmlns:a16="http://schemas.microsoft.com/office/drawing/2014/main" id="{C016D0DF-7506-4A61-B67D-6FA858896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886325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控制 · 配电 · 通信 · 浪涌保护</a:t>
            </a:r>
          </a:p>
        </p:txBody>
      </p:sp>
      <p:sp>
        <p:nvSpPr>
          <p:cNvPr id="22" name="other-line-4">
            <a:extLst xmlns:a="http://schemas.openxmlformats.org/drawingml/2006/main">
              <a:ext uri="{FF2B5EF4-FFF2-40B4-BE49-F238E27FC236}">
                <a16:creationId xmlns:a16="http://schemas.microsoft.com/office/drawing/2014/main" id="{EE0A5D8E-87DC-4949-9FB7-81EA243BD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0542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a-18">
            <a:extLst xmlns:a="http://schemas.openxmlformats.org/drawingml/2006/main">
              <a:ext uri="{FF2B5EF4-FFF2-40B4-BE49-F238E27FC236}">
                <a16:creationId xmlns:a16="http://schemas.microsoft.com/office/drawing/2014/main" id="{3AD64F1A-0389-465F-ACFF-543082AE3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03 / INDUSTRY MAP</a:t>
            </a:r>
          </a:p>
        </p:txBody>
      </p:sp>
      <p:sp>
        <p:nvSpPr>
          <p:cNvPr id="24" name="page-18">
            <a:extLst xmlns:a="http://schemas.openxmlformats.org/drawingml/2006/main">
              <a:ext uri="{FF2B5EF4-FFF2-40B4-BE49-F238E27FC236}">
                <a16:creationId xmlns:a16="http://schemas.microsoft.com/office/drawing/2014/main" id="{480DD231-3CFB-4EBF-A99B-24A6251B2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69640525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4F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ection-no-19">
            <a:extLst xmlns:a="http://schemas.openxmlformats.org/drawingml/2006/main">
              <a:ext uri="{FF2B5EF4-FFF2-40B4-BE49-F238E27FC236}">
                <a16:creationId xmlns:a16="http://schemas.microsoft.com/office/drawing/2014/main" id="{DF85DE59-48AF-46E7-9364-54F54ADE5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809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46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4650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04</a:t>
            </a:r>
          </a:p>
        </p:txBody>
      </p:sp>
      <p:sp>
        <p:nvSpPr>
          <p:cNvPr id="2" name="kicker-DELIVERY SYSTEM">
            <a:extLst xmlns:a="http://schemas.openxmlformats.org/drawingml/2006/main">
              <a:ext uri="{FF2B5EF4-FFF2-40B4-BE49-F238E27FC236}">
                <a16:creationId xmlns:a16="http://schemas.microsoft.com/office/drawing/2014/main" id="{DEA87FED-C742-49FC-8900-FB758AD55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66675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DELIVERY SYSTEM</a:t>
            </a:r>
          </a:p>
        </p:txBody>
      </p:sp>
      <p:sp>
        <p:nvSpPr>
          <p:cNvPr id="3" name="section-rail-19">
            <a:extLst xmlns:a="http://schemas.openxmlformats.org/drawingml/2006/main">
              <a:ext uri="{FF2B5EF4-FFF2-40B4-BE49-F238E27FC236}">
                <a16:creationId xmlns:a16="http://schemas.microsoft.com/office/drawing/2014/main" id="{9ACC24BE-D15B-4986-8EAA-72ED46302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981200"/>
            <a:ext cx="61912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tle-把预测、库存和交">
            <a:extLst xmlns:a="http://schemas.openxmlformats.org/drawingml/2006/main">
              <a:ext uri="{FF2B5EF4-FFF2-40B4-BE49-F238E27FC236}">
                <a16:creationId xmlns:a16="http://schemas.microsoft.com/office/drawing/2014/main" id="{C8E4EC2B-6B46-412A-A91C-01B580677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把预测、库存和交期，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变成同一张行动表</a:t>
            </a:r>
          </a:p>
        </p:txBody>
      </p:sp>
      <p:sp>
        <p:nvSpPr>
          <p:cNvPr id="5" name="section-body-19">
            <a:extLst xmlns:a="http://schemas.openxmlformats.org/drawingml/2006/main">
              <a:ext uri="{FF2B5EF4-FFF2-40B4-BE49-F238E27FC236}">
                <a16:creationId xmlns:a16="http://schemas.microsoft.com/office/drawing/2014/main" id="{F81E54D6-92DB-4145-857E-412217421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81600"/>
            <a:ext cx="8001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从设计导入到量产和生命周期，每个阶段都需要清楚的信息、责任人与时间点。</a:t>
            </a:r>
          </a:p>
        </p:txBody>
      </p:sp>
      <p:sp>
        <p:nvSpPr>
          <p:cNvPr id="6" name="meta-19">
            <a:extLst xmlns:a="http://schemas.openxmlformats.org/drawingml/2006/main">
              <a:ext uri="{FF2B5EF4-FFF2-40B4-BE49-F238E27FC236}">
                <a16:creationId xmlns:a16="http://schemas.microsoft.com/office/drawing/2014/main" id="{6FAEE92D-4D42-419C-94E8-58801FB0D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04 / DELIVERY SYSTEM</a:t>
            </a:r>
          </a:p>
        </p:txBody>
      </p:sp>
      <p:sp>
        <p:nvSpPr>
          <p:cNvPr id="7" name="page-19">
            <a:extLst xmlns:a="http://schemas.openxmlformats.org/drawingml/2006/main">
              <a:ext uri="{FF2B5EF4-FFF2-40B4-BE49-F238E27FC236}">
                <a16:creationId xmlns:a16="http://schemas.microsoft.com/office/drawing/2014/main" id="{B84185F1-6F47-4E22-A6C7-CC9C4C4D5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13970214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kicker-THE POINT / ONE SENTENCE">
            <a:extLst xmlns:a="http://schemas.openxmlformats.org/drawingml/2006/main">
              <a:ext uri="{FF2B5EF4-FFF2-40B4-BE49-F238E27FC236}">
                <a16:creationId xmlns:a16="http://schemas.microsoft.com/office/drawing/2014/main" id="{1B9D5BE0-E1BC-4080-810D-A97C72CDE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THE POINT / ONE SENTENCE</a:t>
            </a:r>
          </a:p>
        </p:txBody>
      </p:sp>
      <p:sp>
        <p:nvSpPr>
          <p:cNvPr id="2" name="title-客户真正需要的，">
            <a:extLst xmlns:a="http://schemas.openxmlformats.org/drawingml/2006/main">
              <a:ext uri="{FF2B5EF4-FFF2-40B4-BE49-F238E27FC236}">
                <a16:creationId xmlns:a16="http://schemas.microsoft.com/office/drawing/2014/main" id="{0E9E50EE-5EC8-4AE3-A34D-CD03133D2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9334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客户真正需要的，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54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不只是元器件。</a:t>
            </a:r>
          </a:p>
        </p:txBody>
      </p:sp>
      <p:sp>
        <p:nvSpPr>
          <p:cNvPr id="3" name="thesis-rail">
            <a:extLst xmlns:a="http://schemas.openxmlformats.org/drawingml/2006/main">
              <a:ext uri="{FF2B5EF4-FFF2-40B4-BE49-F238E27FC236}">
                <a16:creationId xmlns:a16="http://schemas.microsoft.com/office/drawing/2014/main" id="{73DBCD4A-526D-4464-B429-9CA111EE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39052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hesis-body">
            <a:extLst xmlns:a="http://schemas.openxmlformats.org/drawingml/2006/main">
              <a:ext uri="{FF2B5EF4-FFF2-40B4-BE49-F238E27FC236}">
                <a16:creationId xmlns:a16="http://schemas.microsoft.com/office/drawing/2014/main" id="{D3A99F6F-D701-4D8E-B41C-AEE662D3C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885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6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他们需要的是：来源可信、选型清楚、验证更快、交付可控，以及生命周期变化发生时有人负责把信息连起来。</a:t>
            </a:r>
          </a:p>
        </p:txBody>
      </p:sp>
      <p:sp>
        <p:nvSpPr>
          <p:cNvPr id="5" name="thesis-en">
            <a:extLst xmlns:a="http://schemas.openxmlformats.org/drawingml/2006/main">
              <a:ext uri="{FF2B5EF4-FFF2-40B4-BE49-F238E27FC236}">
                <a16:creationId xmlns:a16="http://schemas.microsoft.com/office/drawing/2014/main" id="{F4FAADC2-ECDC-4F66-B0CC-760402C27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5715000"/>
            <a:ext cx="407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90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FROM COMPONENT AVAILABILITY TO RELIABLE MASS PRODUCTION</a:t>
            </a:r>
          </a:p>
        </p:txBody>
      </p:sp>
      <p:sp>
        <p:nvSpPr>
          <p:cNvPr id="6" name="meta-2">
            <a:extLst xmlns:a="http://schemas.openxmlformats.org/drawingml/2006/main">
              <a:ext uri="{FF2B5EF4-FFF2-40B4-BE49-F238E27FC236}">
                <a16:creationId xmlns:a16="http://schemas.microsoft.com/office/drawing/2014/main" id="{1287C114-EF7A-44FB-A12A-C15BF8EB4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01 / CORE PREMISE</a:t>
            </a:r>
          </a:p>
        </p:txBody>
      </p:sp>
      <p:sp>
        <p:nvSpPr>
          <p:cNvPr id="7" name="page-2">
            <a:extLst xmlns:a="http://schemas.openxmlformats.org/drawingml/2006/main">
              <a:ext uri="{FF2B5EF4-FFF2-40B4-BE49-F238E27FC236}">
                <a16:creationId xmlns:a16="http://schemas.microsoft.com/office/drawing/2014/main" id="{7F305801-8308-49A4-B825-01F021619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58632886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kicker-CUSTOMER JOURNEY / FIVE STAGES">
            <a:extLst xmlns:a="http://schemas.openxmlformats.org/drawingml/2006/main">
              <a:ext uri="{FF2B5EF4-FFF2-40B4-BE49-F238E27FC236}">
                <a16:creationId xmlns:a16="http://schemas.microsoft.com/office/drawing/2014/main" id="{1582D1EB-F76A-42F5-8566-D1C089AE1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CUSTOMER JOURNEY / FIVE STAGES</a:t>
            </a:r>
          </a:p>
        </p:txBody>
      </p:sp>
      <p:sp>
        <p:nvSpPr>
          <p:cNvPr id="2" name="title-从一个问题开始，">
            <a:extLst xmlns:a="http://schemas.openxmlformats.org/drawingml/2006/main">
              <a:ext uri="{FF2B5EF4-FFF2-40B4-BE49-F238E27FC236}">
                <a16:creationId xmlns:a16="http://schemas.microsoft.com/office/drawing/2014/main" id="{5FF26A94-A552-4589-88C2-65311AD78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81075"/>
            <a:ext cx="8096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从一个问题开始，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到一条可复盘的交付链</a:t>
            </a:r>
          </a:p>
        </p:txBody>
      </p:sp>
      <p:sp>
        <p:nvSpPr>
          <p:cNvPr id="3" name="journey-line">
            <a:extLst xmlns:a="http://schemas.openxmlformats.org/drawingml/2006/main">
              <a:ext uri="{FF2B5EF4-FFF2-40B4-BE49-F238E27FC236}">
                <a16:creationId xmlns:a16="http://schemas.microsoft.com/office/drawing/2014/main" id="{BA8525B1-191A-453D-98E1-FB91F4371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62325"/>
            <a:ext cx="1038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journey-node-0">
            <a:extLst xmlns:a="http://schemas.openxmlformats.org/drawingml/2006/main">
              <a:ext uri="{FF2B5EF4-FFF2-40B4-BE49-F238E27FC236}">
                <a16:creationId xmlns:a16="http://schemas.microsoft.com/office/drawing/2014/main" id="{4F8AB3BB-78C7-4425-905A-5236422C8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09925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journey-no-0">
            <a:extLst xmlns:a="http://schemas.openxmlformats.org/drawingml/2006/main">
              <a:ext uri="{FF2B5EF4-FFF2-40B4-BE49-F238E27FC236}">
                <a16:creationId xmlns:a16="http://schemas.microsoft.com/office/drawing/2014/main" id="{E7EFC6DB-8D29-4E50-A81C-FDDEDB2BB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00475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6" name="journey-h-0">
            <a:extLst xmlns:a="http://schemas.openxmlformats.org/drawingml/2006/main">
              <a:ext uri="{FF2B5EF4-FFF2-40B4-BE49-F238E27FC236}">
                <a16:creationId xmlns:a16="http://schemas.microsoft.com/office/drawing/2014/main" id="{2AA1E910-0658-407D-9753-A9844CE4C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19575"/>
            <a:ext cx="1762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澄清需求</a:t>
            </a:r>
          </a:p>
        </p:txBody>
      </p:sp>
      <p:sp>
        <p:nvSpPr>
          <p:cNvPr id="7" name="journey-b-0">
            <a:extLst xmlns:a="http://schemas.openxmlformats.org/drawingml/2006/main">
              <a:ext uri="{FF2B5EF4-FFF2-40B4-BE49-F238E27FC236}">
                <a16:creationId xmlns:a16="http://schemas.microsoft.com/office/drawing/2014/main" id="{5E4AC37F-C822-4F9A-8CEE-B8481D19A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95825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工况 / 参数 / 时间</a:t>
            </a:r>
          </a:p>
        </p:txBody>
      </p:sp>
      <p:sp>
        <p:nvSpPr>
          <p:cNvPr id="8" name="journey-node-1">
            <a:extLst xmlns:a="http://schemas.openxmlformats.org/drawingml/2006/main">
              <a:ext uri="{FF2B5EF4-FFF2-40B4-BE49-F238E27FC236}">
                <a16:creationId xmlns:a16="http://schemas.microsoft.com/office/drawing/2014/main" id="{34259807-7A97-4E02-9FEF-131CDA853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209925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journey-no-1">
            <a:extLst xmlns:a="http://schemas.openxmlformats.org/drawingml/2006/main">
              <a:ext uri="{FF2B5EF4-FFF2-40B4-BE49-F238E27FC236}">
                <a16:creationId xmlns:a16="http://schemas.microsoft.com/office/drawing/2014/main" id="{1863CF5F-85E0-4942-BE8D-20C3B048A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800475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10" name="journey-h-1">
            <a:extLst xmlns:a="http://schemas.openxmlformats.org/drawingml/2006/main">
              <a:ext uri="{FF2B5EF4-FFF2-40B4-BE49-F238E27FC236}">
                <a16:creationId xmlns:a16="http://schemas.microsoft.com/office/drawing/2014/main" id="{A269E1B9-F438-4A08-8013-6374F0B3A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219575"/>
            <a:ext cx="1762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形成候选</a:t>
            </a:r>
          </a:p>
        </p:txBody>
      </p:sp>
      <p:sp>
        <p:nvSpPr>
          <p:cNvPr id="11" name="journey-b-1">
            <a:extLst xmlns:a="http://schemas.openxmlformats.org/drawingml/2006/main">
              <a:ext uri="{FF2B5EF4-FFF2-40B4-BE49-F238E27FC236}">
                <a16:creationId xmlns:a16="http://schemas.microsoft.com/office/drawing/2014/main" id="{85149035-0414-42AE-A42E-EA57B8816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695825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型号 / 差异 / 风险</a:t>
            </a:r>
          </a:p>
        </p:txBody>
      </p:sp>
      <p:sp>
        <p:nvSpPr>
          <p:cNvPr id="12" name="journey-node-2">
            <a:extLst xmlns:a="http://schemas.openxmlformats.org/drawingml/2006/main">
              <a:ext uri="{FF2B5EF4-FFF2-40B4-BE49-F238E27FC236}">
                <a16:creationId xmlns:a16="http://schemas.microsoft.com/office/drawing/2014/main" id="{9621E511-D73F-4843-B802-EE5E4B853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209925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journey-no-2">
            <a:extLst xmlns:a="http://schemas.openxmlformats.org/drawingml/2006/main">
              <a:ext uri="{FF2B5EF4-FFF2-40B4-BE49-F238E27FC236}">
                <a16:creationId xmlns:a16="http://schemas.microsoft.com/office/drawing/2014/main" id="{71F53C8D-E7B2-48BB-A992-7B804F0D1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800475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4" name="journey-h-2">
            <a:extLst xmlns:a="http://schemas.openxmlformats.org/drawingml/2006/main">
              <a:ext uri="{FF2B5EF4-FFF2-40B4-BE49-F238E27FC236}">
                <a16:creationId xmlns:a16="http://schemas.microsoft.com/office/drawing/2014/main" id="{163AC7E9-312A-4BF0-B948-6E7111BE0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219575"/>
            <a:ext cx="1762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样品验证</a:t>
            </a:r>
          </a:p>
        </p:txBody>
      </p:sp>
      <p:sp>
        <p:nvSpPr>
          <p:cNvPr id="15" name="journey-b-2">
            <a:extLst xmlns:a="http://schemas.openxmlformats.org/drawingml/2006/main">
              <a:ext uri="{FF2B5EF4-FFF2-40B4-BE49-F238E27FC236}">
                <a16:creationId xmlns:a16="http://schemas.microsoft.com/office/drawing/2014/main" id="{1A4A7F7F-6A3B-47A3-A79C-F37596813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695825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资料 / 样品 / 反馈</a:t>
            </a:r>
          </a:p>
        </p:txBody>
      </p:sp>
      <p:sp>
        <p:nvSpPr>
          <p:cNvPr id="16" name="journey-node-3">
            <a:extLst xmlns:a="http://schemas.openxmlformats.org/drawingml/2006/main">
              <a:ext uri="{FF2B5EF4-FFF2-40B4-BE49-F238E27FC236}">
                <a16:creationId xmlns:a16="http://schemas.microsoft.com/office/drawing/2014/main" id="{53725B8B-933B-4F80-9F2B-BB5D149FD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09925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journey-no-3">
            <a:extLst xmlns:a="http://schemas.openxmlformats.org/drawingml/2006/main">
              <a:ext uri="{FF2B5EF4-FFF2-40B4-BE49-F238E27FC236}">
                <a16:creationId xmlns:a16="http://schemas.microsoft.com/office/drawing/2014/main" id="{D324E38E-4D07-4E54-8E83-C0547ABC4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800475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04</a:t>
            </a:r>
          </a:p>
        </p:txBody>
      </p:sp>
      <p:sp>
        <p:nvSpPr>
          <p:cNvPr id="18" name="journey-h-3">
            <a:extLst xmlns:a="http://schemas.openxmlformats.org/drawingml/2006/main">
              <a:ext uri="{FF2B5EF4-FFF2-40B4-BE49-F238E27FC236}">
                <a16:creationId xmlns:a16="http://schemas.microsoft.com/office/drawing/2014/main" id="{81B6F3C2-C074-445C-ADF5-B7B2ED57B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219575"/>
            <a:ext cx="1762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量产交付</a:t>
            </a:r>
          </a:p>
        </p:txBody>
      </p:sp>
      <p:sp>
        <p:nvSpPr>
          <p:cNvPr id="19" name="journey-b-3">
            <a:extLst xmlns:a="http://schemas.openxmlformats.org/drawingml/2006/main">
              <a:ext uri="{FF2B5EF4-FFF2-40B4-BE49-F238E27FC236}">
                <a16:creationId xmlns:a16="http://schemas.microsoft.com/office/drawing/2014/main" id="{A4E98DA5-14FB-4CC2-94E5-F1B0357A5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695825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预测 / 库存 / 批次</a:t>
            </a:r>
          </a:p>
        </p:txBody>
      </p:sp>
      <p:sp>
        <p:nvSpPr>
          <p:cNvPr id="20" name="journey-node-4">
            <a:extLst xmlns:a="http://schemas.openxmlformats.org/drawingml/2006/main">
              <a:ext uri="{FF2B5EF4-FFF2-40B4-BE49-F238E27FC236}">
                <a16:creationId xmlns:a16="http://schemas.microsoft.com/office/drawing/2014/main" id="{7CE8172B-AFDF-4787-8E2C-1FEBAA932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209925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journey-no-4">
            <a:extLst xmlns:a="http://schemas.openxmlformats.org/drawingml/2006/main">
              <a:ext uri="{FF2B5EF4-FFF2-40B4-BE49-F238E27FC236}">
                <a16:creationId xmlns:a16="http://schemas.microsoft.com/office/drawing/2014/main" id="{9264A0E6-4FDF-46D1-B1BF-2E7CB854B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00475"/>
            <a:ext cx="400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05</a:t>
            </a:r>
          </a:p>
        </p:txBody>
      </p:sp>
      <p:sp>
        <p:nvSpPr>
          <p:cNvPr id="22" name="journey-h-4">
            <a:extLst xmlns:a="http://schemas.openxmlformats.org/drawingml/2006/main">
              <a:ext uri="{FF2B5EF4-FFF2-40B4-BE49-F238E27FC236}">
                <a16:creationId xmlns:a16="http://schemas.microsoft.com/office/drawing/2014/main" id="{7BAC1865-F5DB-4BB5-8B43-69E22E424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219575"/>
            <a:ext cx="1762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生命周期</a:t>
            </a:r>
          </a:p>
        </p:txBody>
      </p:sp>
      <p:sp>
        <p:nvSpPr>
          <p:cNvPr id="23" name="journey-b-4">
            <a:extLst xmlns:a="http://schemas.openxmlformats.org/drawingml/2006/main">
              <a:ext uri="{FF2B5EF4-FFF2-40B4-BE49-F238E27FC236}">
                <a16:creationId xmlns:a16="http://schemas.microsoft.com/office/drawing/2014/main" id="{43EC0AFE-B47B-4A51-8B7F-B2B1D1F30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695825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PCN / EOL / 替代</a:t>
            </a:r>
          </a:p>
        </p:txBody>
      </p:sp>
      <p:sp>
        <p:nvSpPr>
          <p:cNvPr id="24" name="journey-close">
            <a:extLst xmlns:a="http://schemas.openxmlformats.org/drawingml/2006/main">
              <a:ext uri="{FF2B5EF4-FFF2-40B4-BE49-F238E27FC236}">
                <a16:creationId xmlns:a16="http://schemas.microsoft.com/office/drawing/2014/main" id="{9EEB93EA-A77E-4356-80F8-D0E9369F1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72125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关键不是每一步都由 ZOMSEN 完成，而是每一步都有明确的输入、输出与责任边界。</a:t>
            </a:r>
          </a:p>
        </p:txBody>
      </p:sp>
      <p:sp>
        <p:nvSpPr>
          <p:cNvPr id="25" name="meta-20">
            <a:extLst xmlns:a="http://schemas.openxmlformats.org/drawingml/2006/main">
              <a:ext uri="{FF2B5EF4-FFF2-40B4-BE49-F238E27FC236}">
                <a16:creationId xmlns:a16="http://schemas.microsoft.com/office/drawing/2014/main" id="{20880331-DFD7-4499-A39F-4EE668F86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04 / CUSTOMER JOURNEY</a:t>
            </a:r>
          </a:p>
        </p:txBody>
      </p:sp>
      <p:sp>
        <p:nvSpPr>
          <p:cNvPr id="26" name="page-20">
            <a:extLst xmlns:a="http://schemas.openxmlformats.org/drawingml/2006/main">
              <a:ext uri="{FF2B5EF4-FFF2-40B4-BE49-F238E27FC236}">
                <a16:creationId xmlns:a16="http://schemas.microsoft.com/office/drawing/2014/main" id="{6C87C0C7-B8A3-4E76-9517-9501FD4A4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9327524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kicker-SOLUTIONS / FIVE CUSTOMER TASKS">
            <a:extLst xmlns:a="http://schemas.openxmlformats.org/drawingml/2006/main">
              <a:ext uri="{FF2B5EF4-FFF2-40B4-BE49-F238E27FC236}">
                <a16:creationId xmlns:a16="http://schemas.microsoft.com/office/drawing/2014/main" id="{3D825CED-5AD5-47AF-A495-D8ACD66D8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SOLUTIONS / FIVE CUSTOMER TASKS</a:t>
            </a:r>
          </a:p>
        </p:txBody>
      </p:sp>
      <p:sp>
        <p:nvSpPr>
          <p:cNvPr id="2" name="title-把高频问题，&#10;沉">
            <a:extLst xmlns:a="http://schemas.openxmlformats.org/drawingml/2006/main">
              <a:ext uri="{FF2B5EF4-FFF2-40B4-BE49-F238E27FC236}">
                <a16:creationId xmlns:a16="http://schemas.microsoft.com/office/drawing/2014/main" id="{E88C2D87-5CA6-4952-893C-C33D83AEA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7620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把高频问题，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沉淀成五类合作方案</a:t>
            </a:r>
          </a:p>
        </p:txBody>
      </p:sp>
      <p:sp>
        <p:nvSpPr>
          <p:cNvPr id="3" name="task-bg-0">
            <a:extLst xmlns:a="http://schemas.openxmlformats.org/drawingml/2006/main">
              <a:ext uri="{FF2B5EF4-FFF2-40B4-BE49-F238E27FC236}">
                <a16:creationId xmlns:a16="http://schemas.microsoft.com/office/drawing/2014/main" id="{A2E702D7-E9B0-449F-933E-322374C0B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ask-no-0">
            <a:extLst xmlns:a="http://schemas.openxmlformats.org/drawingml/2006/main">
              <a:ext uri="{FF2B5EF4-FFF2-40B4-BE49-F238E27FC236}">
                <a16:creationId xmlns:a16="http://schemas.microsoft.com/office/drawing/2014/main" id="{14EEB4E4-70AF-449E-97C3-77723EE96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43200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5" name="task-h-0">
            <a:extLst xmlns:a="http://schemas.openxmlformats.org/drawingml/2006/main">
              <a:ext uri="{FF2B5EF4-FFF2-40B4-BE49-F238E27FC236}">
                <a16:creationId xmlns:a16="http://schemas.microsoft.com/office/drawing/2014/main" id="{7708D908-6D93-4EAF-ACE4-AEA01B75E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432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新品导入</a:t>
            </a:r>
          </a:p>
        </p:txBody>
      </p:sp>
      <p:sp>
        <p:nvSpPr>
          <p:cNvPr id="6" name="task-b-0">
            <a:extLst xmlns:a="http://schemas.openxmlformats.org/drawingml/2006/main">
              <a:ext uri="{FF2B5EF4-FFF2-40B4-BE49-F238E27FC236}">
                <a16:creationId xmlns:a16="http://schemas.microsoft.com/office/drawing/2014/main" id="{97A28822-B911-4216-9285-8CD10AE0C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16230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规格、样品与验证</a:t>
            </a:r>
          </a:p>
        </p:txBody>
      </p:sp>
      <p:sp>
        <p:nvSpPr>
          <p:cNvPr id="7" name="task-bg-1">
            <a:extLst xmlns:a="http://schemas.openxmlformats.org/drawingml/2006/main">
              <a:ext uri="{FF2B5EF4-FFF2-40B4-BE49-F238E27FC236}">
                <a16:creationId xmlns:a16="http://schemas.microsoft.com/office/drawing/2014/main" id="{275D3A46-E2B1-4C06-93BF-F9773D277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571750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ask-no-1">
            <a:extLst xmlns:a="http://schemas.openxmlformats.org/drawingml/2006/main">
              <a:ext uri="{FF2B5EF4-FFF2-40B4-BE49-F238E27FC236}">
                <a16:creationId xmlns:a16="http://schemas.microsoft.com/office/drawing/2014/main" id="{4E053584-58B6-465D-9F88-5049EF5D0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43200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9" name="task-h-1">
            <a:extLst xmlns:a="http://schemas.openxmlformats.org/drawingml/2006/main">
              <a:ext uri="{FF2B5EF4-FFF2-40B4-BE49-F238E27FC236}">
                <a16:creationId xmlns:a16="http://schemas.microsoft.com/office/drawing/2014/main" id="{994390F9-B380-42B0-A054-1B5E433DD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7432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BOM 与替代</a:t>
            </a:r>
          </a:p>
        </p:txBody>
      </p:sp>
      <p:sp>
        <p:nvSpPr>
          <p:cNvPr id="10" name="task-b-1">
            <a:extLst xmlns:a="http://schemas.openxmlformats.org/drawingml/2006/main">
              <a:ext uri="{FF2B5EF4-FFF2-40B4-BE49-F238E27FC236}">
                <a16:creationId xmlns:a16="http://schemas.microsoft.com/office/drawing/2014/main" id="{B14AA01B-5CBA-4098-BEBD-EA36C541A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6230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参数、认证与差异</a:t>
            </a:r>
          </a:p>
        </p:txBody>
      </p:sp>
      <p:sp>
        <p:nvSpPr>
          <p:cNvPr id="11" name="task-bg-2">
            <a:extLst xmlns:a="http://schemas.openxmlformats.org/drawingml/2006/main">
              <a:ext uri="{FF2B5EF4-FFF2-40B4-BE49-F238E27FC236}">
                <a16:creationId xmlns:a16="http://schemas.microsoft.com/office/drawing/2014/main" id="{11819379-EF37-484D-AABA-48A6AB434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571750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ask-no-2">
            <a:extLst xmlns:a="http://schemas.openxmlformats.org/drawingml/2006/main">
              <a:ext uri="{FF2B5EF4-FFF2-40B4-BE49-F238E27FC236}">
                <a16:creationId xmlns:a16="http://schemas.microsoft.com/office/drawing/2014/main" id="{49202E2C-1C7E-4125-9E42-81767D3AA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43200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3" name="task-h-2">
            <a:extLst xmlns:a="http://schemas.openxmlformats.org/drawingml/2006/main">
              <a:ext uri="{FF2B5EF4-FFF2-40B4-BE49-F238E27FC236}">
                <a16:creationId xmlns:a16="http://schemas.microsoft.com/office/drawing/2014/main" id="{5900F3ED-6461-4A97-8C36-9207AB898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7432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量产保障</a:t>
            </a:r>
          </a:p>
        </p:txBody>
      </p:sp>
      <p:sp>
        <p:nvSpPr>
          <p:cNvPr id="14" name="task-b-2">
            <a:extLst xmlns:a="http://schemas.openxmlformats.org/drawingml/2006/main">
              <a:ext uri="{FF2B5EF4-FFF2-40B4-BE49-F238E27FC236}">
                <a16:creationId xmlns:a16="http://schemas.microsoft.com/office/drawing/2014/main" id="{1BB442C6-90BD-420C-887B-C6C230381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16230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预测、备货与异常</a:t>
            </a:r>
          </a:p>
        </p:txBody>
      </p:sp>
      <p:sp>
        <p:nvSpPr>
          <p:cNvPr id="15" name="task-bg-3">
            <a:extLst xmlns:a="http://schemas.openxmlformats.org/drawingml/2006/main">
              <a:ext uri="{FF2B5EF4-FFF2-40B4-BE49-F238E27FC236}">
                <a16:creationId xmlns:a16="http://schemas.microsoft.com/office/drawing/2014/main" id="{13764A66-D103-4822-85BB-D5F0408F8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2875"/>
            <a:ext cx="3238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ask-no-3">
            <a:extLst xmlns:a="http://schemas.openxmlformats.org/drawingml/2006/main">
              <a:ext uri="{FF2B5EF4-FFF2-40B4-BE49-F238E27FC236}">
                <a16:creationId xmlns:a16="http://schemas.microsoft.com/office/drawing/2014/main" id="{91500FC7-0365-4762-AEAE-B459BB970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24325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04</a:t>
            </a:r>
          </a:p>
        </p:txBody>
      </p:sp>
      <p:sp>
        <p:nvSpPr>
          <p:cNvPr id="17" name="task-h-3">
            <a:extLst xmlns:a="http://schemas.openxmlformats.org/drawingml/2006/main">
              <a:ext uri="{FF2B5EF4-FFF2-40B4-BE49-F238E27FC236}">
                <a16:creationId xmlns:a16="http://schemas.microsoft.com/office/drawing/2014/main" id="{D9DE5665-2587-40BF-8389-0A5330AF1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12432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短缺响应</a:t>
            </a:r>
          </a:p>
        </p:txBody>
      </p:sp>
      <p:sp>
        <p:nvSpPr>
          <p:cNvPr id="18" name="task-b-3">
            <a:extLst xmlns:a="http://schemas.openxmlformats.org/drawingml/2006/main">
              <a:ext uri="{FF2B5EF4-FFF2-40B4-BE49-F238E27FC236}">
                <a16:creationId xmlns:a16="http://schemas.microsoft.com/office/drawing/2014/main" id="{8497524C-2A7B-4616-A904-7F426F29C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543425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来源、批次与速度</a:t>
            </a:r>
          </a:p>
        </p:txBody>
      </p:sp>
      <p:sp>
        <p:nvSpPr>
          <p:cNvPr id="19" name="task-bg-4">
            <a:extLst xmlns:a="http://schemas.openxmlformats.org/drawingml/2006/main">
              <a:ext uri="{FF2B5EF4-FFF2-40B4-BE49-F238E27FC236}">
                <a16:creationId xmlns:a16="http://schemas.microsoft.com/office/drawing/2014/main" id="{EFD74997-6AF5-40BB-8BB5-817E1B96E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952875"/>
            <a:ext cx="68389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ask-no-4">
            <a:extLst xmlns:a="http://schemas.openxmlformats.org/drawingml/2006/main">
              <a:ext uri="{FF2B5EF4-FFF2-40B4-BE49-F238E27FC236}">
                <a16:creationId xmlns:a16="http://schemas.microsoft.com/office/drawing/2014/main" id="{78CE3864-D339-449C-8388-23E4A97C7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124325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05</a:t>
            </a:r>
          </a:p>
        </p:txBody>
      </p:sp>
      <p:sp>
        <p:nvSpPr>
          <p:cNvPr id="21" name="task-h-4">
            <a:extLst xmlns:a="http://schemas.openxmlformats.org/drawingml/2006/main">
              <a:ext uri="{FF2B5EF4-FFF2-40B4-BE49-F238E27FC236}">
                <a16:creationId xmlns:a16="http://schemas.microsoft.com/office/drawing/2014/main" id="{84BE037C-1A85-468D-934B-5A4A246A6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124325"/>
            <a:ext cx="5981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PCN / EOL</a:t>
            </a:r>
          </a:p>
        </p:txBody>
      </p:sp>
      <p:sp>
        <p:nvSpPr>
          <p:cNvPr id="22" name="task-b-4">
            <a:extLst xmlns:a="http://schemas.openxmlformats.org/drawingml/2006/main">
              <a:ext uri="{FF2B5EF4-FFF2-40B4-BE49-F238E27FC236}">
                <a16:creationId xmlns:a16="http://schemas.microsoft.com/office/drawing/2014/main" id="{5732DC56-B172-411D-A4AD-C5F4EFD16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543425"/>
            <a:ext cx="5981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影响、路线与沟通</a:t>
            </a:r>
          </a:p>
        </p:txBody>
      </p:sp>
      <p:sp>
        <p:nvSpPr>
          <p:cNvPr id="23" name="meta-21">
            <a:extLst xmlns:a="http://schemas.openxmlformats.org/drawingml/2006/main">
              <a:ext uri="{FF2B5EF4-FFF2-40B4-BE49-F238E27FC236}">
                <a16:creationId xmlns:a16="http://schemas.microsoft.com/office/drawing/2014/main" id="{4F1A45FA-0E9A-4315-8963-356C444E5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04 / SOLUTION PACKAGES</a:t>
            </a:r>
          </a:p>
        </p:txBody>
      </p:sp>
      <p:sp>
        <p:nvSpPr>
          <p:cNvPr id="24" name="page-21">
            <a:extLst xmlns:a="http://schemas.openxmlformats.org/drawingml/2006/main">
              <a:ext uri="{FF2B5EF4-FFF2-40B4-BE49-F238E27FC236}">
                <a16:creationId xmlns:a16="http://schemas.microsoft.com/office/drawing/2014/main" id="{E8C4E37C-8949-4FA1-B59F-11D148AC6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42004225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140D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15ab1492af44d7"/>
          <a:srcRect xmlns:a="http://schemas.openxmlformats.org/drawingml/2006/main" l="25768" t="0" r="2576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5905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supply-shade">
            <a:extLst xmlns:a="http://schemas.openxmlformats.org/drawingml/2006/main">
              <a:ext uri="{FF2B5EF4-FFF2-40B4-BE49-F238E27FC236}">
                <a16:creationId xmlns:a16="http://schemas.microsoft.com/office/drawing/2014/main" id="{DAFB18FA-B57D-4C30-856F-B52C18E8E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905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0D0D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upply-rail">
            <a:extLst xmlns:a="http://schemas.openxmlformats.org/drawingml/2006/main">
              <a:ext uri="{FF2B5EF4-FFF2-40B4-BE49-F238E27FC236}">
                <a16:creationId xmlns:a16="http://schemas.microsoft.com/office/drawing/2014/main" id="{4A6E4019-5657-4451-9928-55DAA1407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144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kicker-SUPPLY CHAIN / ONE ACTION VIEW">
            <a:extLst xmlns:a="http://schemas.openxmlformats.org/drawingml/2006/main">
              <a:ext uri="{FF2B5EF4-FFF2-40B4-BE49-F238E27FC236}">
                <a16:creationId xmlns:a16="http://schemas.microsoft.com/office/drawing/2014/main" id="{B6DE75E7-BF29-4AEB-8519-0D8BDB241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6477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SUPPLY CHAIN / ONE ACTION VIEW</a:t>
            </a:r>
          </a:p>
        </p:txBody>
      </p:sp>
      <p:sp>
        <p:nvSpPr>
          <p:cNvPr id="5" name="title-可靠交付，来自持">
            <a:extLst xmlns:a="http://schemas.openxmlformats.org/drawingml/2006/main">
              <a:ext uri="{FF2B5EF4-FFF2-40B4-BE49-F238E27FC236}">
                <a16:creationId xmlns:a16="http://schemas.microsoft.com/office/drawing/2014/main" id="{06318D17-6C80-4251-ABE6-D128A26D1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219200"/>
            <a:ext cx="501015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36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可靠交付，来自持续更新的事实</a:t>
            </a:r>
          </a:p>
        </p:txBody>
      </p:sp>
      <p:sp>
        <p:nvSpPr>
          <p:cNvPr id="6" name="supply-no-0">
            <a:extLst xmlns:a="http://schemas.openxmlformats.org/drawingml/2006/main">
              <a:ext uri="{FF2B5EF4-FFF2-40B4-BE49-F238E27FC236}">
                <a16:creationId xmlns:a16="http://schemas.microsoft.com/office/drawing/2014/main" id="{3406CFB6-270B-4AFC-A44A-52DAB9350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3528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7" name="supply-h-0">
            <a:extLst xmlns:a="http://schemas.openxmlformats.org/drawingml/2006/main">
              <a:ext uri="{FF2B5EF4-FFF2-40B4-BE49-F238E27FC236}">
                <a16:creationId xmlns:a16="http://schemas.microsoft.com/office/drawing/2014/main" id="{F54D057B-3524-415F-A07D-7097B6306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29565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需求状态</a:t>
            </a:r>
          </a:p>
        </p:txBody>
      </p:sp>
      <p:sp>
        <p:nvSpPr>
          <p:cNvPr id="8" name="supply-b-0">
            <a:extLst xmlns:a="http://schemas.openxmlformats.org/drawingml/2006/main">
              <a:ext uri="{FF2B5EF4-FFF2-40B4-BE49-F238E27FC236}">
                <a16:creationId xmlns:a16="http://schemas.microsoft.com/office/drawing/2014/main" id="{7FACA3CE-051D-46EF-9F24-DEEC1F52B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33375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预测 / 锁定 / 临时增量</a:t>
            </a:r>
          </a:p>
        </p:txBody>
      </p:sp>
      <p:sp>
        <p:nvSpPr>
          <p:cNvPr id="9" name="supply-line-0">
            <a:extLst xmlns:a="http://schemas.openxmlformats.org/drawingml/2006/main">
              <a:ext uri="{FF2B5EF4-FFF2-40B4-BE49-F238E27FC236}">
                <a16:creationId xmlns:a16="http://schemas.microsoft.com/office/drawing/2014/main" id="{9931B632-8B94-4276-B1B8-9020B95A6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790950"/>
            <a:ext cx="4648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upply-no-1">
            <a:extLst xmlns:a="http://schemas.openxmlformats.org/drawingml/2006/main">
              <a:ext uri="{FF2B5EF4-FFF2-40B4-BE49-F238E27FC236}">
                <a16:creationId xmlns:a16="http://schemas.microsoft.com/office/drawing/2014/main" id="{59C18FE2-6A1A-4424-B86A-D3BFCA89D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0957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11" name="supply-h-1">
            <a:extLst xmlns:a="http://schemas.openxmlformats.org/drawingml/2006/main">
              <a:ext uri="{FF2B5EF4-FFF2-40B4-BE49-F238E27FC236}">
                <a16:creationId xmlns:a16="http://schemas.microsoft.com/office/drawing/2014/main" id="{ADC2334D-69F2-474F-B69C-C6DB5F8AF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0386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库存状态</a:t>
            </a:r>
          </a:p>
        </p:txBody>
      </p:sp>
      <p:sp>
        <p:nvSpPr>
          <p:cNvPr id="12" name="supply-b-1">
            <a:extLst xmlns:a="http://schemas.openxmlformats.org/drawingml/2006/main">
              <a:ext uri="{FF2B5EF4-FFF2-40B4-BE49-F238E27FC236}">
                <a16:creationId xmlns:a16="http://schemas.microsoft.com/office/drawing/2014/main" id="{B6D30105-E6BE-4908-B414-487A54D5B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07670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现货 / 在途 / 预留 / 可调拨</a:t>
            </a:r>
          </a:p>
        </p:txBody>
      </p:sp>
      <p:sp>
        <p:nvSpPr>
          <p:cNvPr id="13" name="supply-line-1">
            <a:extLst xmlns:a="http://schemas.openxmlformats.org/drawingml/2006/main">
              <a:ext uri="{FF2B5EF4-FFF2-40B4-BE49-F238E27FC236}">
                <a16:creationId xmlns:a16="http://schemas.microsoft.com/office/drawing/2014/main" id="{97E5EE0F-B696-4444-AB2D-E0F7B52C3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533900"/>
            <a:ext cx="4648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upply-no-2">
            <a:extLst xmlns:a="http://schemas.openxmlformats.org/drawingml/2006/main">
              <a:ext uri="{FF2B5EF4-FFF2-40B4-BE49-F238E27FC236}">
                <a16:creationId xmlns:a16="http://schemas.microsoft.com/office/drawing/2014/main" id="{11867FBC-8123-4F57-9E74-04C5DA7FA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838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5" name="supply-h-2">
            <a:extLst xmlns:a="http://schemas.openxmlformats.org/drawingml/2006/main">
              <a:ext uri="{FF2B5EF4-FFF2-40B4-BE49-F238E27FC236}">
                <a16:creationId xmlns:a16="http://schemas.microsoft.com/office/drawing/2014/main" id="{E03A3345-6E76-4956-9362-A7187D6B1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78155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异常状态</a:t>
            </a:r>
          </a:p>
        </p:txBody>
      </p:sp>
      <p:sp>
        <p:nvSpPr>
          <p:cNvPr id="16" name="supply-b-2">
            <a:extLst xmlns:a="http://schemas.openxmlformats.org/drawingml/2006/main">
              <a:ext uri="{FF2B5EF4-FFF2-40B4-BE49-F238E27FC236}">
                <a16:creationId xmlns:a16="http://schemas.microsoft.com/office/drawing/2014/main" id="{4B150D8A-56EA-4432-A29C-1F0BF6C30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81965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延迟 / 短装 / 批次 / 质量</a:t>
            </a:r>
          </a:p>
        </p:txBody>
      </p:sp>
      <p:sp>
        <p:nvSpPr>
          <p:cNvPr id="17" name="supply-line-2">
            <a:extLst xmlns:a="http://schemas.openxmlformats.org/drawingml/2006/main">
              <a:ext uri="{FF2B5EF4-FFF2-40B4-BE49-F238E27FC236}">
                <a16:creationId xmlns:a16="http://schemas.microsoft.com/office/drawing/2014/main" id="{AB3D10D7-BEA3-4EF2-9692-5940D07FA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276850"/>
            <a:ext cx="4648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a-22">
            <a:extLst xmlns:a="http://schemas.openxmlformats.org/drawingml/2006/main">
              <a:ext uri="{FF2B5EF4-FFF2-40B4-BE49-F238E27FC236}">
                <a16:creationId xmlns:a16="http://schemas.microsoft.com/office/drawing/2014/main" id="{6A0CA3EF-ACE4-46E4-8857-F375B57D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rPr>
              <a:t>04 / SUPPLY CHAIN</a:t>
            </a:r>
          </a:p>
        </p:txBody>
      </p:sp>
      <p:sp>
        <p:nvSpPr>
          <p:cNvPr id="19" name="page-22">
            <a:extLst xmlns:a="http://schemas.openxmlformats.org/drawingml/2006/main">
              <a:ext uri="{FF2B5EF4-FFF2-40B4-BE49-F238E27FC236}">
                <a16:creationId xmlns:a16="http://schemas.microsoft.com/office/drawing/2014/main" id="{D61D6398-433D-4165-B744-5FA97659D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57128852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-IDKG / DIGITAL COLLABORATION">
            <a:extLst xmlns:a="http://schemas.openxmlformats.org/drawingml/2006/main">
              <a:ext uri="{FF2B5EF4-FFF2-40B4-BE49-F238E27FC236}">
                <a16:creationId xmlns:a16="http://schemas.microsoft.com/office/drawing/2014/main" id="{592BB176-0AFE-42C7-95AC-98B7BD079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IDKG / DIGITAL COLLABORATION</a:t>
            </a:r>
          </a:p>
        </p:txBody>
      </p:sp>
      <p:sp>
        <p:nvSpPr>
          <p:cNvPr id="2" name="title-系统负责匹配，&#10;">
            <a:extLst xmlns:a="http://schemas.openxmlformats.org/drawingml/2006/main">
              <a:ext uri="{FF2B5EF4-FFF2-40B4-BE49-F238E27FC236}">
                <a16:creationId xmlns:a16="http://schemas.microsoft.com/office/drawing/2014/main" id="{7D0A6E77-B9BA-4335-ADCF-C96D20A20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81075"/>
            <a:ext cx="7810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系统负责匹配，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企业责任人负责确认</a:t>
            </a:r>
          </a:p>
        </p:txBody>
      </p:sp>
      <p:sp>
        <p:nvSpPr>
          <p:cNvPr id="3" name="idkg-lead">
            <a:extLst xmlns:a="http://schemas.openxmlformats.org/drawingml/2006/main">
              <a:ext uri="{FF2B5EF4-FFF2-40B4-BE49-F238E27FC236}">
                <a16:creationId xmlns:a16="http://schemas.microsoft.com/office/drawing/2014/main" id="{6690B3FD-1ED5-4097-81CF-E13B2149C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2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IDKG 把非结构化需求与库存表转化为可搜索、可匹配、可确认的数据，同时保留企业权限和商业边界。</a:t>
            </a:r>
          </a:p>
        </p:txBody>
      </p:sp>
      <p:sp>
        <p:nvSpPr>
          <p:cNvPr id="4" name="idkg-bg-0">
            <a:extLst xmlns:a="http://schemas.openxmlformats.org/drawingml/2006/main">
              <a:ext uri="{FF2B5EF4-FFF2-40B4-BE49-F238E27FC236}">
                <a16:creationId xmlns:a16="http://schemas.microsoft.com/office/drawing/2014/main" id="{B2CD3283-2843-41B7-86DC-80029218A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323850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idkg-no-0">
            <a:extLst xmlns:a="http://schemas.openxmlformats.org/drawingml/2006/main">
              <a:ext uri="{FF2B5EF4-FFF2-40B4-BE49-F238E27FC236}">
                <a16:creationId xmlns:a16="http://schemas.microsoft.com/office/drawing/2014/main" id="{32EA9AB1-A348-43DC-989C-270F466D9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48050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6" name="idkg-h-0">
            <a:extLst xmlns:a="http://schemas.openxmlformats.org/drawingml/2006/main">
              <a:ext uri="{FF2B5EF4-FFF2-40B4-BE49-F238E27FC236}">
                <a16:creationId xmlns:a16="http://schemas.microsoft.com/office/drawing/2014/main" id="{A934509F-4EBB-4504-9EED-9C01291E2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29050"/>
            <a:ext cx="114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输入</a:t>
            </a:r>
          </a:p>
        </p:txBody>
      </p:sp>
      <p:sp>
        <p:nvSpPr>
          <p:cNvPr id="7" name="idkg-s-0">
            <a:extLst xmlns:a="http://schemas.openxmlformats.org/drawingml/2006/main">
              <a:ext uri="{FF2B5EF4-FFF2-40B4-BE49-F238E27FC236}">
                <a16:creationId xmlns:a16="http://schemas.microsoft.com/office/drawing/2014/main" id="{6A7170D4-05A5-46FA-9D72-5FA85B02C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90525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defRPr>
            </a:pPr>
            <a:r>
              <a: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rPr>
              <a:t>文字 / Excel</a:t>
            </a:r>
          </a:p>
        </p:txBody>
      </p:sp>
      <p:sp>
        <p:nvSpPr>
          <p:cNvPr id="8" name="idkg-b-0">
            <a:extLst xmlns:a="http://schemas.openxmlformats.org/drawingml/2006/main">
              <a:ext uri="{FF2B5EF4-FFF2-40B4-BE49-F238E27FC236}">
                <a16:creationId xmlns:a16="http://schemas.microsoft.com/office/drawing/2014/main" id="{54820C19-7DFB-4325-A9E2-A1E3D7AA0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57700"/>
            <a:ext cx="2819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型号 · 数量 · 批次 · 交期</a:t>
            </a:r>
          </a:p>
        </p:txBody>
      </p:sp>
      <p:sp>
        <p:nvSpPr>
          <p:cNvPr id="9" name="idkg-arrow-0">
            <a:extLst xmlns:a="http://schemas.openxmlformats.org/drawingml/2006/main">
              <a:ext uri="{FF2B5EF4-FFF2-40B4-BE49-F238E27FC236}">
                <a16:creationId xmlns:a16="http://schemas.microsoft.com/office/drawing/2014/main" id="{3C714056-45A2-42F2-8F01-E1DA005ED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981450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19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→</a:t>
            </a:r>
          </a:p>
        </p:txBody>
      </p:sp>
      <p:sp>
        <p:nvSpPr>
          <p:cNvPr id="10" name="idkg-bg-1">
            <a:extLst xmlns:a="http://schemas.openxmlformats.org/drawingml/2006/main">
              <a:ext uri="{FF2B5EF4-FFF2-40B4-BE49-F238E27FC236}">
                <a16:creationId xmlns:a16="http://schemas.microsoft.com/office/drawing/2014/main" id="{524D8655-AB3D-4F29-A7F3-79B1215F6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238500"/>
            <a:ext cx="323850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idkg-no-1">
            <a:extLst xmlns:a="http://schemas.openxmlformats.org/drawingml/2006/main">
              <a:ext uri="{FF2B5EF4-FFF2-40B4-BE49-F238E27FC236}">
                <a16:creationId xmlns:a16="http://schemas.microsoft.com/office/drawing/2014/main" id="{6C4C6A63-492F-4DD3-BC82-48F2F9A13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448050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12" name="idkg-h-1">
            <a:extLst xmlns:a="http://schemas.openxmlformats.org/drawingml/2006/main">
              <a:ext uri="{FF2B5EF4-FFF2-40B4-BE49-F238E27FC236}">
                <a16:creationId xmlns:a16="http://schemas.microsoft.com/office/drawing/2014/main" id="{297CA8BF-B9AA-45A6-B84C-68A5345F8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29050"/>
            <a:ext cx="114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匹配</a:t>
            </a:r>
          </a:p>
        </p:txBody>
      </p:sp>
      <p:sp>
        <p:nvSpPr>
          <p:cNvPr id="13" name="idkg-s-1">
            <a:extLst xmlns:a="http://schemas.openxmlformats.org/drawingml/2006/main">
              <a:ext uri="{FF2B5EF4-FFF2-40B4-BE49-F238E27FC236}">
                <a16:creationId xmlns:a16="http://schemas.microsoft.com/office/drawing/2014/main" id="{946331FB-C5F9-4F74-99C4-B9CD95E25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90525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defRPr>
            </a:pPr>
            <a:r>
              <a: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rPr>
              <a:t>AI 辅助</a:t>
            </a:r>
          </a:p>
        </p:txBody>
      </p:sp>
      <p:sp>
        <p:nvSpPr>
          <p:cNvPr id="14" name="idkg-b-1">
            <a:extLst xmlns:a="http://schemas.openxmlformats.org/drawingml/2006/main">
              <a:ext uri="{FF2B5EF4-FFF2-40B4-BE49-F238E27FC236}">
                <a16:creationId xmlns:a16="http://schemas.microsoft.com/office/drawing/2014/main" id="{5372E39E-3B42-4273-8BAC-46AA8B3CD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457700"/>
            <a:ext cx="2819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需求发现库存 / 库存发现需求</a:t>
            </a:r>
          </a:p>
        </p:txBody>
      </p:sp>
      <p:sp>
        <p:nvSpPr>
          <p:cNvPr id="15" name="idkg-arrow-1">
            <a:extLst xmlns:a="http://schemas.openxmlformats.org/drawingml/2006/main">
              <a:ext uri="{FF2B5EF4-FFF2-40B4-BE49-F238E27FC236}">
                <a16:creationId xmlns:a16="http://schemas.microsoft.com/office/drawing/2014/main" id="{7ECC2412-C458-49C1-A97E-AE8315570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981450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19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→</a:t>
            </a:r>
          </a:p>
        </p:txBody>
      </p:sp>
      <p:sp>
        <p:nvSpPr>
          <p:cNvPr id="16" name="idkg-bg-2">
            <a:extLst xmlns:a="http://schemas.openxmlformats.org/drawingml/2006/main">
              <a:ext uri="{FF2B5EF4-FFF2-40B4-BE49-F238E27FC236}">
                <a16:creationId xmlns:a16="http://schemas.microsoft.com/office/drawing/2014/main" id="{99B1856F-9065-4C87-B476-4DAFA8DF8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238500"/>
            <a:ext cx="323850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idkg-no-2">
            <a:extLst xmlns:a="http://schemas.openxmlformats.org/drawingml/2006/main">
              <a:ext uri="{FF2B5EF4-FFF2-40B4-BE49-F238E27FC236}">
                <a16:creationId xmlns:a16="http://schemas.microsoft.com/office/drawing/2014/main" id="{5462CB56-4A29-45DE-A21E-665F5F634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448050"/>
            <a:ext cx="3238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8" name="idkg-h-2">
            <a:extLst xmlns:a="http://schemas.openxmlformats.org/drawingml/2006/main">
              <a:ext uri="{FF2B5EF4-FFF2-40B4-BE49-F238E27FC236}">
                <a16:creationId xmlns:a16="http://schemas.microsoft.com/office/drawing/2014/main" id="{953578AD-39CF-4E18-BA1E-E7C2C5F9A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29050"/>
            <a:ext cx="114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确认</a:t>
            </a:r>
          </a:p>
        </p:txBody>
      </p:sp>
      <p:sp>
        <p:nvSpPr>
          <p:cNvPr id="19" name="idkg-s-2">
            <a:extLst xmlns:a="http://schemas.openxmlformats.org/drawingml/2006/main">
              <a:ext uri="{FF2B5EF4-FFF2-40B4-BE49-F238E27FC236}">
                <a16:creationId xmlns:a16="http://schemas.microsoft.com/office/drawing/2014/main" id="{49B8A6A7-C6CF-46F4-923A-F2EEFE856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90525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defRPr>
            </a:pPr>
            <a:r>
              <a:rPr sz="975" b="1" i="0">
                <a:solidFill>
                  <a:srgbClr val="FF4F00"/>
                </a:solidFill>
                <a:latin typeface="PingFang SC"/>
                <a:ea typeface="PingFang SC"/>
                <a:cs typeface="PingFang SC"/>
              </a:rPr>
              <a:t>人工负责</a:t>
            </a:r>
          </a:p>
        </p:txBody>
      </p:sp>
      <p:sp>
        <p:nvSpPr>
          <p:cNvPr id="20" name="idkg-b-2">
            <a:extLst xmlns:a="http://schemas.openxmlformats.org/drawingml/2006/main">
              <a:ext uri="{FF2B5EF4-FFF2-40B4-BE49-F238E27FC236}">
                <a16:creationId xmlns:a16="http://schemas.microsoft.com/office/drawing/2014/main" id="{53C69484-7ED7-497A-A56D-7EF691413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57700"/>
            <a:ext cx="2819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报价 · 锁货 · 订单 · 异常留痕</a:t>
            </a:r>
          </a:p>
        </p:txBody>
      </p:sp>
      <p:sp>
        <p:nvSpPr>
          <p:cNvPr id="21" name="footnote-IDKG 为企业">
            <a:extLst xmlns:a="http://schemas.openxmlformats.org/drawingml/2006/main">
              <a:ext uri="{FF2B5EF4-FFF2-40B4-BE49-F238E27FC236}">
                <a16:creationId xmlns:a16="http://schemas.microsoft.com/office/drawing/2014/main" id="{E169A8F2-BE8C-4564-9F5D-5CDFD1808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7695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IDKG 为企业渠道协同平台，不是 Panasonic 或其他品牌方的官方系统；真实库存、报价与订单由责任人确认。</a:t>
            </a:r>
          </a:p>
        </p:txBody>
      </p:sp>
      <p:sp>
        <p:nvSpPr>
          <p:cNvPr id="22" name="meta-23">
            <a:extLst xmlns:a="http://schemas.openxmlformats.org/drawingml/2006/main">
              <a:ext uri="{FF2B5EF4-FFF2-40B4-BE49-F238E27FC236}">
                <a16:creationId xmlns:a16="http://schemas.microsoft.com/office/drawing/2014/main" id="{1A8BDDED-43E0-4945-9B8E-6998F2F6D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04 / IDKG PLATFORM</a:t>
            </a:r>
          </a:p>
        </p:txBody>
      </p:sp>
      <p:sp>
        <p:nvSpPr>
          <p:cNvPr id="23" name="page-23">
            <a:extLst xmlns:a="http://schemas.openxmlformats.org/drawingml/2006/main">
              <a:ext uri="{FF2B5EF4-FFF2-40B4-BE49-F238E27FC236}">
                <a16:creationId xmlns:a16="http://schemas.microsoft.com/office/drawing/2014/main" id="{D5528AEC-37F7-4CA8-B046-A0378E6A5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45337576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-NETWORK / CHINA">
            <a:extLst xmlns:a="http://schemas.openxmlformats.org/drawingml/2006/main">
              <a:ext uri="{FF2B5EF4-FFF2-40B4-BE49-F238E27FC236}">
                <a16:creationId xmlns:a16="http://schemas.microsoft.com/office/drawing/2014/main" id="{898F8365-3F31-4920-81EC-7A048E27C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NETWORK / CHINA</a:t>
            </a:r>
          </a:p>
        </p:txBody>
      </p:sp>
      <p:sp>
        <p:nvSpPr>
          <p:cNvPr id="2" name="title-一个中枢，两个增">
            <a:extLst xmlns:a="http://schemas.openxmlformats.org/drawingml/2006/main">
              <a:ext uri="{FF2B5EF4-FFF2-40B4-BE49-F238E27FC236}">
                <a16:creationId xmlns:a16="http://schemas.microsoft.com/office/drawing/2014/main" id="{6383D36A-DD5D-4DE9-84C6-3ADE8280B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81075"/>
            <a:ext cx="7620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一个中枢，两个增长支点</a:t>
            </a:r>
          </a:p>
        </p:txBody>
      </p:sp>
      <p:sp>
        <p:nvSpPr>
          <p:cNvPr id="3" name="network-lead">
            <a:extLst xmlns:a="http://schemas.openxmlformats.org/drawingml/2006/main">
              <a:ext uri="{FF2B5EF4-FFF2-40B4-BE49-F238E27FC236}">
                <a16:creationId xmlns:a16="http://schemas.microsoft.com/office/drawing/2014/main" id="{7385ABD5-EFF5-413D-A795-5791AE4D9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05025"/>
            <a:ext cx="7715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2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以北京承担战略、产品线与重点客户协同；华东贴近制造与研发密集区；华南连接电子制造、储能与智能硬件生态。</a:t>
            </a:r>
          </a:p>
        </p:txBody>
      </p:sp>
      <p:sp>
        <p:nvSpPr>
          <p:cNvPr id="4" name="network-axis">
            <a:extLst xmlns:a="http://schemas.openxmlformats.org/drawingml/2006/main">
              <a:ext uri="{FF2B5EF4-FFF2-40B4-BE49-F238E27FC236}">
                <a16:creationId xmlns:a16="http://schemas.microsoft.com/office/drawing/2014/main" id="{90E6E3A0-B3D6-4D4A-8EA6-A215BDB06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733800"/>
            <a:ext cx="8572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ity-node-0">
            <a:extLst xmlns:a="http://schemas.openxmlformats.org/drawingml/2006/main">
              <a:ext uri="{FF2B5EF4-FFF2-40B4-BE49-F238E27FC236}">
                <a16:creationId xmlns:a16="http://schemas.microsoft.com/office/drawing/2014/main" id="{6F775575-E8B8-44D0-8029-6783D84B3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33775"/>
            <a:ext cx="428625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ity-no-0">
            <a:extLst xmlns:a="http://schemas.openxmlformats.org/drawingml/2006/main">
              <a:ext uri="{FF2B5EF4-FFF2-40B4-BE49-F238E27FC236}">
                <a16:creationId xmlns:a16="http://schemas.microsoft.com/office/drawing/2014/main" id="{DED77605-970F-4FE8-924C-982692A81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1624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7" name="city-h-0">
            <a:extLst xmlns:a="http://schemas.openxmlformats.org/drawingml/2006/main">
              <a:ext uri="{FF2B5EF4-FFF2-40B4-BE49-F238E27FC236}">
                <a16:creationId xmlns:a16="http://schemas.microsoft.com/office/drawing/2014/main" id="{95FE4079-63A4-418C-ACE1-22DDE4D1D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5720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北京总部</a:t>
            </a:r>
          </a:p>
        </p:txBody>
      </p:sp>
      <p:sp>
        <p:nvSpPr>
          <p:cNvPr id="8" name="city-b-0">
            <a:extLst xmlns:a="http://schemas.openxmlformats.org/drawingml/2006/main">
              <a:ext uri="{FF2B5EF4-FFF2-40B4-BE49-F238E27FC236}">
                <a16:creationId xmlns:a16="http://schemas.microsoft.com/office/drawing/2014/main" id="{4E9FDB14-472F-46CD-8ED2-E858F5925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0482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战略 / 产品线 / 平台 / 重点客户</a:t>
            </a:r>
          </a:p>
        </p:txBody>
      </p:sp>
      <p:sp>
        <p:nvSpPr>
          <p:cNvPr id="9" name="city-node-1">
            <a:extLst xmlns:a="http://schemas.openxmlformats.org/drawingml/2006/main">
              <a:ext uri="{FF2B5EF4-FFF2-40B4-BE49-F238E27FC236}">
                <a16:creationId xmlns:a16="http://schemas.microsoft.com/office/drawing/2014/main" id="{D008D7C0-4765-4F8E-B17F-2EB83B86C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533775"/>
            <a:ext cx="428625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ity-no-1">
            <a:extLst xmlns:a="http://schemas.openxmlformats.org/drawingml/2006/main">
              <a:ext uri="{FF2B5EF4-FFF2-40B4-BE49-F238E27FC236}">
                <a16:creationId xmlns:a16="http://schemas.microsoft.com/office/drawing/2014/main" id="{8E9750D7-8B3D-4847-976E-A3AF2DAFA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1624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11" name="city-h-1">
            <a:extLst xmlns:a="http://schemas.openxmlformats.org/drawingml/2006/main">
              <a:ext uri="{FF2B5EF4-FFF2-40B4-BE49-F238E27FC236}">
                <a16:creationId xmlns:a16="http://schemas.microsoft.com/office/drawing/2014/main" id="{E8D5688E-7297-4BC0-8A06-67B9CA336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5720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华东核心圈</a:t>
            </a:r>
          </a:p>
        </p:txBody>
      </p:sp>
      <p:sp>
        <p:nvSpPr>
          <p:cNvPr id="12" name="city-b-1">
            <a:extLst xmlns:a="http://schemas.openxmlformats.org/drawingml/2006/main">
              <a:ext uri="{FF2B5EF4-FFF2-40B4-BE49-F238E27FC236}">
                <a16:creationId xmlns:a16="http://schemas.microsoft.com/office/drawing/2014/main" id="{900946FC-94AF-4824-B1F1-384F50874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0482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项目导入 / 量产服务 / 制造业</a:t>
            </a:r>
          </a:p>
        </p:txBody>
      </p:sp>
      <p:sp>
        <p:nvSpPr>
          <p:cNvPr id="13" name="city-node-2">
            <a:extLst xmlns:a="http://schemas.openxmlformats.org/drawingml/2006/main">
              <a:ext uri="{FF2B5EF4-FFF2-40B4-BE49-F238E27FC236}">
                <a16:creationId xmlns:a16="http://schemas.microsoft.com/office/drawing/2014/main" id="{BC387274-6FC2-4DE2-8BF9-F9277C6CD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533775"/>
            <a:ext cx="428625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ity-no-2">
            <a:extLst xmlns:a="http://schemas.openxmlformats.org/drawingml/2006/main">
              <a:ext uri="{FF2B5EF4-FFF2-40B4-BE49-F238E27FC236}">
                <a16:creationId xmlns:a16="http://schemas.microsoft.com/office/drawing/2014/main" id="{C9036590-A8C7-4FD3-9FA2-1F2636211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16242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5" name="city-h-2">
            <a:extLst xmlns:a="http://schemas.openxmlformats.org/drawingml/2006/main">
              <a:ext uri="{FF2B5EF4-FFF2-40B4-BE49-F238E27FC236}">
                <a16:creationId xmlns:a16="http://schemas.microsoft.com/office/drawing/2014/main" id="{F3923329-6B79-40A1-8488-F6E461C8D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5720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华南增长极</a:t>
            </a:r>
          </a:p>
        </p:txBody>
      </p:sp>
      <p:sp>
        <p:nvSpPr>
          <p:cNvPr id="16" name="city-b-2">
            <a:extLst xmlns:a="http://schemas.openxmlformats.org/drawingml/2006/main">
              <a:ext uri="{FF2B5EF4-FFF2-40B4-BE49-F238E27FC236}">
                <a16:creationId xmlns:a16="http://schemas.microsoft.com/office/drawing/2014/main" id="{CE02C8E1-58EC-4707-B284-E2CA16928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50482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电子制造 / 储能 / 智能硬件</a:t>
            </a:r>
          </a:p>
        </p:txBody>
      </p:sp>
      <p:sp>
        <p:nvSpPr>
          <p:cNvPr id="17" name="meta-24">
            <a:extLst xmlns:a="http://schemas.openxmlformats.org/drawingml/2006/main">
              <a:ext uri="{FF2B5EF4-FFF2-40B4-BE49-F238E27FC236}">
                <a16:creationId xmlns:a16="http://schemas.microsoft.com/office/drawing/2014/main" id="{D55AA7B5-D6AC-4CEB-AD28-001CFB93F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04 / NATIONAL NETWORK</a:t>
            </a:r>
          </a:p>
        </p:txBody>
      </p:sp>
      <p:sp>
        <p:nvSpPr>
          <p:cNvPr id="18" name="page-24">
            <a:extLst xmlns:a="http://schemas.openxmlformats.org/drawingml/2006/main">
              <a:ext uri="{FF2B5EF4-FFF2-40B4-BE49-F238E27FC236}">
                <a16:creationId xmlns:a16="http://schemas.microsoft.com/office/drawing/2014/main" id="{A1FDCE49-C9A2-4826-A98F-E30390DC5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98103378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-ROADMAP / NEXT FIVE YEARS">
            <a:extLst xmlns:a="http://schemas.openxmlformats.org/drawingml/2006/main">
              <a:ext uri="{FF2B5EF4-FFF2-40B4-BE49-F238E27FC236}">
                <a16:creationId xmlns:a16="http://schemas.microsoft.com/office/drawing/2014/main" id="{1D9B8769-02B1-497A-8FCD-13C65448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ROADMAP / NEXT FIVE YEARS</a:t>
            </a:r>
          </a:p>
        </p:txBody>
      </p:sp>
      <p:sp>
        <p:nvSpPr>
          <p:cNvPr id="2" name="title-增长要建立在可复">
            <a:extLst xmlns:a="http://schemas.openxmlformats.org/drawingml/2006/main">
              <a:ext uri="{FF2B5EF4-FFF2-40B4-BE49-F238E27FC236}">
                <a16:creationId xmlns:a16="http://schemas.microsoft.com/office/drawing/2014/main" id="{EBD7BF29-BE6D-411C-A623-8B8D560DE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81075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增长要建立在可复制能力上</a:t>
            </a:r>
          </a:p>
        </p:txBody>
      </p:sp>
      <p:sp>
        <p:nvSpPr>
          <p:cNvPr id="3" name="road-0-bg">
            <a:extLst xmlns:a="http://schemas.openxmlformats.org/drawingml/2006/main">
              <a:ext uri="{FF2B5EF4-FFF2-40B4-BE49-F238E27FC236}">
                <a16:creationId xmlns:a16="http://schemas.microsoft.com/office/drawing/2014/main" id="{46AAC51E-0F8B-4BF7-87CF-9026A9D2D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95550"/>
            <a:ext cx="32385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4" name="road-0-no">
            <a:extLst xmlns:a="http://schemas.openxmlformats.org/drawingml/2006/main">
              <a:ext uri="{FF2B5EF4-FFF2-40B4-BE49-F238E27FC236}">
                <a16:creationId xmlns:a16="http://schemas.microsoft.com/office/drawing/2014/main" id="{DD63C7E4-1500-4A80-98BA-CE2AC0CE1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051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5" name="road-0-heading">
            <a:extLst xmlns:a="http://schemas.openxmlformats.org/drawingml/2006/main">
              <a:ext uri="{FF2B5EF4-FFF2-40B4-BE49-F238E27FC236}">
                <a16:creationId xmlns:a16="http://schemas.microsoft.com/office/drawing/2014/main" id="{C8C565BB-FB39-411C-B5B4-1B5B2C588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861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客户结构</a:t>
            </a:r>
          </a:p>
        </p:txBody>
      </p:sp>
      <p:sp>
        <p:nvSpPr>
          <p:cNvPr id="6" name="road-0-body">
            <a:extLst xmlns:a="http://schemas.openxmlformats.org/drawingml/2006/main">
              <a:ext uri="{FF2B5EF4-FFF2-40B4-BE49-F238E27FC236}">
                <a16:creationId xmlns:a16="http://schemas.microsoft.com/office/drawing/2014/main" id="{026C6A32-FB2E-4E2F-BD7F-374A18D80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52850"/>
            <a:ext cx="28194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提高高价值客户占比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建立研发、采购、质量与供应链多触点</a:t>
            </a:r>
          </a:p>
        </p:txBody>
      </p:sp>
      <p:sp>
        <p:nvSpPr>
          <p:cNvPr id="7" name="road-1-bg">
            <a:extLst xmlns:a="http://schemas.openxmlformats.org/drawingml/2006/main">
              <a:ext uri="{FF2B5EF4-FFF2-40B4-BE49-F238E27FC236}">
                <a16:creationId xmlns:a16="http://schemas.microsoft.com/office/drawing/2014/main" id="{D64107CB-E32B-49F6-85EF-89AF96AA9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495550"/>
            <a:ext cx="32385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8" name="road-1-no">
            <a:extLst xmlns:a="http://schemas.openxmlformats.org/drawingml/2006/main">
              <a:ext uri="{FF2B5EF4-FFF2-40B4-BE49-F238E27FC236}">
                <a16:creationId xmlns:a16="http://schemas.microsoft.com/office/drawing/2014/main" id="{70748BDA-D13B-4BDF-A4F5-C438789CC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051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9" name="road-1-heading">
            <a:extLst xmlns:a="http://schemas.openxmlformats.org/drawingml/2006/main">
              <a:ext uri="{FF2B5EF4-FFF2-40B4-BE49-F238E27FC236}">
                <a16:creationId xmlns:a16="http://schemas.microsoft.com/office/drawing/2014/main" id="{AAD92B81-1763-4AA3-8CB6-618A3190B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0861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能力结构</a:t>
            </a:r>
          </a:p>
        </p:txBody>
      </p:sp>
      <p:sp>
        <p:nvSpPr>
          <p:cNvPr id="10" name="road-1-body">
            <a:extLst xmlns:a="http://schemas.openxmlformats.org/drawingml/2006/main">
              <a:ext uri="{FF2B5EF4-FFF2-40B4-BE49-F238E27FC236}">
                <a16:creationId xmlns:a16="http://schemas.microsoft.com/office/drawing/2014/main" id="{42D8264F-AFF6-4344-AC8E-4DC15DF12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752850"/>
            <a:ext cx="28194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从连接与机电延伸至嵌入式、储能、电源与智能硬件</a:t>
            </a:r>
          </a:p>
        </p:txBody>
      </p:sp>
      <p:sp>
        <p:nvSpPr>
          <p:cNvPr id="11" name="road-2-bg">
            <a:extLst xmlns:a="http://schemas.openxmlformats.org/drawingml/2006/main">
              <a:ext uri="{FF2B5EF4-FFF2-40B4-BE49-F238E27FC236}">
                <a16:creationId xmlns:a16="http://schemas.microsoft.com/office/drawing/2014/main" id="{AD55DCC3-B15F-488B-9438-0D6880B78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495550"/>
            <a:ext cx="32385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12" name="road-2-no">
            <a:extLst xmlns:a="http://schemas.openxmlformats.org/drawingml/2006/main">
              <a:ext uri="{FF2B5EF4-FFF2-40B4-BE49-F238E27FC236}">
                <a16:creationId xmlns:a16="http://schemas.microsoft.com/office/drawing/2014/main" id="{54C2D54B-B7D8-4FF4-9F12-10A5426E7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051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3" name="road-2-heading">
            <a:extLst xmlns:a="http://schemas.openxmlformats.org/drawingml/2006/main">
              <a:ext uri="{FF2B5EF4-FFF2-40B4-BE49-F238E27FC236}">
                <a16:creationId xmlns:a16="http://schemas.microsoft.com/office/drawing/2014/main" id="{27688CFE-20A8-4B02-AC74-A732A3CC0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861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业务结构</a:t>
            </a:r>
          </a:p>
        </p:txBody>
      </p:sp>
      <p:sp>
        <p:nvSpPr>
          <p:cNvPr id="14" name="road-2-body">
            <a:extLst xmlns:a="http://schemas.openxmlformats.org/drawingml/2006/main">
              <a:ext uri="{FF2B5EF4-FFF2-40B4-BE49-F238E27FC236}">
                <a16:creationId xmlns:a16="http://schemas.microsoft.com/office/drawing/2014/main" id="{2B178A8C-51A6-43A6-8442-E47008FF1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52850"/>
            <a:ext cx="28194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品牌分销、技术服务、可控产品与数字平台形成四类支柱</a:t>
            </a:r>
          </a:p>
        </p:txBody>
      </p:sp>
      <p:sp>
        <p:nvSpPr>
          <p:cNvPr id="15" name="road-rail">
            <a:extLst xmlns:a="http://schemas.openxmlformats.org/drawingml/2006/main">
              <a:ext uri="{FF2B5EF4-FFF2-40B4-BE49-F238E27FC236}">
                <a16:creationId xmlns:a16="http://schemas.microsoft.com/office/drawing/2014/main" id="{53192057-991D-41A3-BA63-642CB051D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57825"/>
            <a:ext cx="49530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road-close">
            <a:extLst xmlns:a="http://schemas.openxmlformats.org/drawingml/2006/main">
              <a:ext uri="{FF2B5EF4-FFF2-40B4-BE49-F238E27FC236}">
                <a16:creationId xmlns:a16="http://schemas.microsoft.com/office/drawing/2014/main" id="{AA3082B3-C022-4A67-84EF-24CF72B94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38825"/>
            <a:ext cx="781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规模是结果；客户价值、库存效率与组织能力才是原因。</a:t>
            </a:r>
          </a:p>
        </p:txBody>
      </p:sp>
      <p:sp>
        <p:nvSpPr>
          <p:cNvPr id="17" name="meta-25">
            <a:extLst xmlns:a="http://schemas.openxmlformats.org/drawingml/2006/main">
              <a:ext uri="{FF2B5EF4-FFF2-40B4-BE49-F238E27FC236}">
                <a16:creationId xmlns:a16="http://schemas.microsoft.com/office/drawing/2014/main" id="{315E2148-729F-4E14-ABFC-2463B4350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04 / FIVE-YEAR ROADMAP</a:t>
            </a:r>
          </a:p>
        </p:txBody>
      </p:sp>
      <p:sp>
        <p:nvSpPr>
          <p:cNvPr id="18" name="page-25">
            <a:extLst xmlns:a="http://schemas.openxmlformats.org/drawingml/2006/main">
              <a:ext uri="{FF2B5EF4-FFF2-40B4-BE49-F238E27FC236}">
                <a16:creationId xmlns:a16="http://schemas.microsoft.com/office/drawing/2014/main" id="{250E1329-EACF-4C75-8D78-6995A3E26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40263029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140D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8c45101cb742e8">
            <a:extLst>
              <a:ext uri="{96DAC541-7B7A-43D3-8B79-37D633B846F1}">
                <asvg:svgBlip xmlns:asvg="http://schemas.microsoft.com/office/drawing/2016/SVG/main" r:embed="Rfef2609659b14b23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523875"/>
            <a:ext cx="2190750" cy="290859"/>
          </a:xfrm>
          <a:prstGeom xmlns:a="http://schemas.openxmlformats.org/drawingml/2006/main" prst="rect">
            <a:avLst/>
          </a:prstGeom>
        </p:spPr>
      </p:pic>
      <p:sp>
        <p:nvSpPr>
          <p:cNvPr id="2" name="kicker-NEXT / START WITH A REAL TASK">
            <a:extLst xmlns:a="http://schemas.openxmlformats.org/drawingml/2006/main">
              <a:ext uri="{FF2B5EF4-FFF2-40B4-BE49-F238E27FC236}">
                <a16:creationId xmlns:a16="http://schemas.microsoft.com/office/drawing/2014/main" id="{C24BE2EE-6669-48DC-881E-E03EDEE6E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6096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NEXT / START WITH A REAL TASK</a:t>
            </a:r>
          </a:p>
        </p:txBody>
      </p:sp>
      <p:sp>
        <p:nvSpPr>
          <p:cNvPr id="3" name="title-从一个型号开始，">
            <a:extLst xmlns:a="http://schemas.openxmlformats.org/drawingml/2006/main">
              <a:ext uri="{FF2B5EF4-FFF2-40B4-BE49-F238E27FC236}">
                <a16:creationId xmlns:a16="http://schemas.microsoft.com/office/drawing/2014/main" id="{8C39CE0E-F8DC-4025-9E27-DFE8EC1CC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8096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46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46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从一个型号开始，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6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46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也可以从一个问题开始。</a:t>
            </a:r>
          </a:p>
        </p:txBody>
      </p:sp>
      <p:sp>
        <p:nvSpPr>
          <p:cNvPr id="4" name="close-rail">
            <a:extLst xmlns:a="http://schemas.openxmlformats.org/drawingml/2006/main">
              <a:ext uri="{FF2B5EF4-FFF2-40B4-BE49-F238E27FC236}">
                <a16:creationId xmlns:a16="http://schemas.microsoft.com/office/drawing/2014/main" id="{3770BEA9-BD1F-434F-9D6A-2ADED1DC0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171950"/>
            <a:ext cx="4667250" cy="161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lose-values">
            <a:extLst xmlns:a="http://schemas.openxmlformats.org/drawingml/2006/main">
              <a:ext uri="{FF2B5EF4-FFF2-40B4-BE49-F238E27FC236}">
                <a16:creationId xmlns:a16="http://schemas.microsoft.com/office/drawing/2014/main" id="{C2F468A8-2702-4E4F-B51D-09B52C7FF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704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客户利益  ·  正直诚信  ·  团队协同  ·  长期声誉</a:t>
            </a:r>
          </a:p>
        </p:txBody>
      </p:sp>
      <p:sp>
        <p:nvSpPr>
          <p:cNvPr id="6" name="close-action">
            <a:extLst xmlns:a="http://schemas.openxmlformats.org/drawingml/2006/main">
              <a:ext uri="{FF2B5EF4-FFF2-40B4-BE49-F238E27FC236}">
                <a16:creationId xmlns:a16="http://schemas.microsoft.com/office/drawing/2014/main" id="{819D7549-781B-4615-B28C-4FAC693AC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7334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20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请提供：品牌或型号、应用位置、数量、目标交期、交货地与认证要求。</a:t>
            </a:r>
          </a:p>
        </p:txBody>
      </p:sp>
      <p:sp>
        <p:nvSpPr>
          <p:cNvPr id="7" name="close-url">
            <a:extLst xmlns:a="http://schemas.openxmlformats.org/drawingml/2006/main">
              <a:ext uri="{FF2B5EF4-FFF2-40B4-BE49-F238E27FC236}">
                <a16:creationId xmlns:a16="http://schemas.microsoft.com/office/drawing/2014/main" id="{C88EAD74-181E-4CDF-B464-E8321E371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24550"/>
            <a:ext cx="3143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12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WWW.ZOMSEN.COM</a:t>
            </a:r>
          </a:p>
        </p:txBody>
      </p:sp>
      <p:sp>
        <p:nvSpPr>
          <p:cNvPr id="8" name="close-cn">
            <a:extLst xmlns:a="http://schemas.openxmlformats.org/drawingml/2006/main">
              <a:ext uri="{FF2B5EF4-FFF2-40B4-BE49-F238E27FC236}">
                <a16:creationId xmlns:a16="http://schemas.microsoft.com/office/drawing/2014/main" id="{9DECC32C-5AA5-4A67-9879-4293ACFE9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5715000"/>
            <a:ext cx="1543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6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中姆笙笙</a:t>
            </a:r>
          </a:p>
        </p:txBody>
      </p:sp>
      <p:sp>
        <p:nvSpPr>
          <p:cNvPr id="9" name="meta-26">
            <a:extLst xmlns:a="http://schemas.openxmlformats.org/drawingml/2006/main">
              <a:ext uri="{FF2B5EF4-FFF2-40B4-BE49-F238E27FC236}">
                <a16:creationId xmlns:a16="http://schemas.microsoft.com/office/drawing/2014/main" id="{8F4DFF36-1832-4962-9839-4B6CB619E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rPr>
              <a:t>ZOMSEN / THANK YOU</a:t>
            </a:r>
          </a:p>
        </p:txBody>
      </p:sp>
      <p:sp>
        <p:nvSpPr>
          <p:cNvPr id="10" name="page-26">
            <a:extLst xmlns:a="http://schemas.openxmlformats.org/drawingml/2006/main">
              <a:ext uri="{FF2B5EF4-FFF2-40B4-BE49-F238E27FC236}">
                <a16:creationId xmlns:a16="http://schemas.microsoft.com/office/drawing/2014/main" id="{A88A7ADB-B076-4F0B-8CE1-9730C2517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94795944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kicker-TODAY / FOUR QUESTIONS">
            <a:extLst xmlns:a="http://schemas.openxmlformats.org/drawingml/2006/main">
              <a:ext uri="{FF2B5EF4-FFF2-40B4-BE49-F238E27FC236}">
                <a16:creationId xmlns:a16="http://schemas.microsoft.com/office/drawing/2014/main" id="{A504784E-DA8E-40CB-A01D-AEFACC88A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TODAY / FOUR QUESTIONS</a:t>
            </a:r>
          </a:p>
        </p:txBody>
      </p:sp>
      <p:sp>
        <p:nvSpPr>
          <p:cNvPr id="2" name="title-这份介绍，只回答">
            <a:extLst xmlns:a="http://schemas.openxmlformats.org/drawingml/2006/main">
              <a:ext uri="{FF2B5EF4-FFF2-40B4-BE49-F238E27FC236}">
                <a16:creationId xmlns:a16="http://schemas.microsoft.com/office/drawing/2014/main" id="{26D4F61B-E8A4-4819-BDDD-619E80335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8953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这份介绍，只回答四个问题</a:t>
            </a:r>
          </a:p>
        </p:txBody>
      </p:sp>
      <p:sp>
        <p:nvSpPr>
          <p:cNvPr id="3" name="map-rail-0">
            <a:extLst xmlns:a="http://schemas.openxmlformats.org/drawingml/2006/main">
              <a:ext uri="{FF2B5EF4-FFF2-40B4-BE49-F238E27FC236}">
                <a16:creationId xmlns:a16="http://schemas.microsoft.com/office/drawing/2014/main" id="{CBA2DB0A-18B1-4475-A035-7B073011A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6858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map-no-0">
            <a:extLst xmlns:a="http://schemas.openxmlformats.org/drawingml/2006/main">
              <a:ext uri="{FF2B5EF4-FFF2-40B4-BE49-F238E27FC236}">
                <a16:creationId xmlns:a16="http://schemas.microsoft.com/office/drawing/2014/main" id="{2823959D-0B33-406D-ABD8-6B7F32269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14625"/>
            <a:ext cx="476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5" name="map-h-0">
            <a:extLst xmlns:a="http://schemas.openxmlformats.org/drawingml/2006/main">
              <a:ext uri="{FF2B5EF4-FFF2-40B4-BE49-F238E27FC236}">
                <a16:creationId xmlns:a16="http://schemas.microsoft.com/office/drawing/2014/main" id="{DE4805B6-E25E-4168-A678-4B79A835F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我们是谁</a:t>
            </a:r>
          </a:p>
        </p:txBody>
      </p:sp>
      <p:sp>
        <p:nvSpPr>
          <p:cNvPr id="6" name="map-b-0">
            <a:extLst xmlns:a="http://schemas.openxmlformats.org/drawingml/2006/main">
              <a:ext uri="{FF2B5EF4-FFF2-40B4-BE49-F238E27FC236}">
                <a16:creationId xmlns:a16="http://schemas.microsoft.com/office/drawing/2014/main" id="{5CFBD980-199F-4984-BA61-B211DE1CE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22669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一个统一品牌</a:t>
            </a:r>
          </a:p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三家业务主体</a:t>
            </a:r>
          </a:p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二十余年经营积累</a:t>
            </a:r>
          </a:p>
        </p:txBody>
      </p:sp>
      <p:sp>
        <p:nvSpPr>
          <p:cNvPr id="7" name="map-rail-1">
            <a:extLst xmlns:a="http://schemas.openxmlformats.org/drawingml/2006/main">
              <a:ext uri="{FF2B5EF4-FFF2-40B4-BE49-F238E27FC236}">
                <a16:creationId xmlns:a16="http://schemas.microsoft.com/office/drawing/2014/main" id="{7A43A1B1-3AF4-4C5F-9960-15136AB1E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343150"/>
            <a:ext cx="6858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ap-no-1">
            <a:extLst xmlns:a="http://schemas.openxmlformats.org/drawingml/2006/main">
              <a:ext uri="{FF2B5EF4-FFF2-40B4-BE49-F238E27FC236}">
                <a16:creationId xmlns:a16="http://schemas.microsoft.com/office/drawing/2014/main" id="{FE92005C-8D8A-4F21-BD59-8728BC7D6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714625"/>
            <a:ext cx="476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9" name="map-h-1">
            <a:extLst xmlns:a="http://schemas.openxmlformats.org/drawingml/2006/main">
              <a:ext uri="{FF2B5EF4-FFF2-40B4-BE49-F238E27FC236}">
                <a16:creationId xmlns:a16="http://schemas.microsoft.com/office/drawing/2014/main" id="{AC87AC34-B1C7-44BC-A234-A63C5CBCF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1432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我们做什么</a:t>
            </a:r>
          </a:p>
        </p:txBody>
      </p:sp>
      <p:sp>
        <p:nvSpPr>
          <p:cNvPr id="10" name="map-b-1">
            <a:extLst xmlns:a="http://schemas.openxmlformats.org/drawingml/2006/main">
              <a:ext uri="{FF2B5EF4-FFF2-40B4-BE49-F238E27FC236}">
                <a16:creationId xmlns:a16="http://schemas.microsoft.com/office/drawing/2014/main" id="{E0D172EB-9124-45C6-9C77-9C129626F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848100"/>
            <a:ext cx="22669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产品与来源</a:t>
            </a:r>
          </a:p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应用选型</a:t>
            </a:r>
          </a:p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供应链与项目协同</a:t>
            </a:r>
          </a:p>
        </p:txBody>
      </p:sp>
      <p:sp>
        <p:nvSpPr>
          <p:cNvPr id="11" name="map-rail-2">
            <a:extLst xmlns:a="http://schemas.openxmlformats.org/drawingml/2006/main">
              <a:ext uri="{FF2B5EF4-FFF2-40B4-BE49-F238E27FC236}">
                <a16:creationId xmlns:a16="http://schemas.microsoft.com/office/drawing/2014/main" id="{693F6FFE-CC1A-4ED8-B788-D66F51542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43150"/>
            <a:ext cx="6858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ap-no-2">
            <a:extLst xmlns:a="http://schemas.openxmlformats.org/drawingml/2006/main">
              <a:ext uri="{FF2B5EF4-FFF2-40B4-BE49-F238E27FC236}">
                <a16:creationId xmlns:a16="http://schemas.microsoft.com/office/drawing/2014/main" id="{E14A6ACB-6868-4949-B26A-144DEC562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14625"/>
            <a:ext cx="476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3" name="map-h-2">
            <a:extLst xmlns:a="http://schemas.openxmlformats.org/drawingml/2006/main">
              <a:ext uri="{FF2B5EF4-FFF2-40B4-BE49-F238E27FC236}">
                <a16:creationId xmlns:a16="http://schemas.microsoft.com/office/drawing/2014/main" id="{64D9D69B-C2F4-48B5-AC6C-9B5C55A79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432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我们服务谁</a:t>
            </a:r>
          </a:p>
        </p:txBody>
      </p:sp>
      <p:sp>
        <p:nvSpPr>
          <p:cNvPr id="14" name="map-b-2">
            <a:extLst xmlns:a="http://schemas.openxmlformats.org/drawingml/2006/main">
              <a:ext uri="{FF2B5EF4-FFF2-40B4-BE49-F238E27FC236}">
                <a16:creationId xmlns:a16="http://schemas.microsoft.com/office/drawing/2014/main" id="{E9848311-5A16-4B6F-BA3F-717FC0B68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48100"/>
            <a:ext cx="22669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九类工业场景</a:t>
            </a:r>
          </a:p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研发、采购、供应链</a:t>
            </a:r>
          </a:p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品牌与渠道伙伴</a:t>
            </a:r>
          </a:p>
        </p:txBody>
      </p:sp>
      <p:sp>
        <p:nvSpPr>
          <p:cNvPr id="15" name="map-rail-3">
            <a:extLst xmlns:a="http://schemas.openxmlformats.org/drawingml/2006/main">
              <a:ext uri="{FF2B5EF4-FFF2-40B4-BE49-F238E27FC236}">
                <a16:creationId xmlns:a16="http://schemas.microsoft.com/office/drawing/2014/main" id="{C4BCC429-2C18-4C67-8931-D8ACE48CF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343150"/>
            <a:ext cx="6858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map-no-3">
            <a:extLst xmlns:a="http://schemas.openxmlformats.org/drawingml/2006/main">
              <a:ext uri="{FF2B5EF4-FFF2-40B4-BE49-F238E27FC236}">
                <a16:creationId xmlns:a16="http://schemas.microsoft.com/office/drawing/2014/main" id="{290AF260-2A6E-43DA-A196-0D8001978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714625"/>
            <a:ext cx="476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04</a:t>
            </a:r>
          </a:p>
        </p:txBody>
      </p:sp>
      <p:sp>
        <p:nvSpPr>
          <p:cNvPr id="17" name="map-h-3">
            <a:extLst xmlns:a="http://schemas.openxmlformats.org/drawingml/2006/main">
              <a:ext uri="{FF2B5EF4-FFF2-40B4-BE49-F238E27FC236}">
                <a16:creationId xmlns:a16="http://schemas.microsoft.com/office/drawing/2014/main" id="{AC20CF80-D61E-4DC7-A558-95A9B1919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1432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我们去哪里</a:t>
            </a:r>
          </a:p>
        </p:txBody>
      </p:sp>
      <p:sp>
        <p:nvSpPr>
          <p:cNvPr id="18" name="map-b-3">
            <a:extLst xmlns:a="http://schemas.openxmlformats.org/drawingml/2006/main">
              <a:ext uri="{FF2B5EF4-FFF2-40B4-BE49-F238E27FC236}">
                <a16:creationId xmlns:a16="http://schemas.microsoft.com/office/drawing/2014/main" id="{5DACE30C-4968-4C3D-8918-44EC93448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848100"/>
            <a:ext cx="22669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全国业务网络</a:t>
            </a:r>
          </a:p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可控产品与增值服务</a:t>
            </a:r>
          </a:p>
          <a:p xmlns:a="http://schemas.openxmlformats.org/drawingml/2006/main">
            <a:pPr algn="l">
              <a:lnSpc>
                <a:spcPct val="150000"/>
              </a:lnSpc>
              <a:buNone/>
              <a:def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IDKG 数字化协同</a:t>
            </a:r>
          </a:p>
        </p:txBody>
      </p:sp>
      <p:sp>
        <p:nvSpPr>
          <p:cNvPr id="19" name="map-close">
            <a:extLst xmlns:a="http://schemas.openxmlformats.org/drawingml/2006/main">
              <a:ext uri="{FF2B5EF4-FFF2-40B4-BE49-F238E27FC236}">
                <a16:creationId xmlns:a16="http://schemas.microsoft.com/office/drawing/2014/main" id="{240471DE-E647-469A-B392-EB0F5CFF9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388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先建立共同语言，再进入产品、行业和增长计划。</a:t>
            </a:r>
          </a:p>
        </p:txBody>
      </p:sp>
      <p:sp>
        <p:nvSpPr>
          <p:cNvPr id="20" name="meta-3">
            <a:extLst xmlns:a="http://schemas.openxmlformats.org/drawingml/2006/main">
              <a:ext uri="{FF2B5EF4-FFF2-40B4-BE49-F238E27FC236}">
                <a16:creationId xmlns:a16="http://schemas.microsoft.com/office/drawing/2014/main" id="{B4DDC1CB-9047-449A-B7AA-CE4A6F068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01 / STORY MAP</a:t>
            </a:r>
          </a:p>
        </p:txBody>
      </p:sp>
      <p:sp>
        <p:nvSpPr>
          <p:cNvPr id="21" name="page-3">
            <a:extLst xmlns:a="http://schemas.openxmlformats.org/drawingml/2006/main">
              <a:ext uri="{FF2B5EF4-FFF2-40B4-BE49-F238E27FC236}">
                <a16:creationId xmlns:a16="http://schemas.microsoft.com/office/drawing/2014/main" id="{5893E3AD-14F0-40A7-8208-4098D8F5A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431193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-IDENTITY / ONE BRAND">
            <a:extLst xmlns:a="http://schemas.openxmlformats.org/drawingml/2006/main">
              <a:ext uri="{FF2B5EF4-FFF2-40B4-BE49-F238E27FC236}">
                <a16:creationId xmlns:a16="http://schemas.microsoft.com/office/drawing/2014/main" id="{0CD8F0FD-287E-4868-9DB8-971072ABC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IDENTITY / ONE BRAND</a:t>
            </a:r>
          </a:p>
        </p:txBody>
      </p:sp>
      <p:sp>
        <p:nvSpPr>
          <p:cNvPr id="2" name="title-ZOMSEN 是">
            <a:extLst xmlns:a="http://schemas.openxmlformats.org/drawingml/2006/main">
              <a:ext uri="{FF2B5EF4-FFF2-40B4-BE49-F238E27FC236}">
                <a16:creationId xmlns:a16="http://schemas.microsoft.com/office/drawing/2014/main" id="{A2C42C7B-B163-4AD2-92F9-0C3A9AC2D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52500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ZOMSEN 是统一品牌，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法律主体边界保持清楚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9832e5ff0843d7">
            <a:extLst>
              <a:ext uri="{96DAC541-7B7A-43D3-8B79-37D633B846F1}">
                <asvg:svgBlip xmlns:asvg="http://schemas.microsoft.com/office/drawing/2016/SVG/main" r:embed="Rde85265eed3c44cc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382000" y="495300"/>
            <a:ext cx="3124200" cy="414790"/>
          </a:xfrm>
          <a:prstGeom xmlns:a="http://schemas.openxmlformats.org/drawingml/2006/main" prst="rect">
            <a:avLst/>
          </a:prstGeom>
        </p:spPr>
      </p:pic>
      <p:sp>
        <p:nvSpPr>
          <p:cNvPr id="4" name="identity-line">
            <a:extLst xmlns:a="http://schemas.openxmlformats.org/drawingml/2006/main">
              <a:ext uri="{FF2B5EF4-FFF2-40B4-BE49-F238E27FC236}">
                <a16:creationId xmlns:a16="http://schemas.microsoft.com/office/drawing/2014/main" id="{F5A2E9A6-6C50-423A-B9B5-210B9F6C5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entity-0-bg">
            <a:extLst xmlns:a="http://schemas.openxmlformats.org/drawingml/2006/main">
              <a:ext uri="{FF2B5EF4-FFF2-40B4-BE49-F238E27FC236}">
                <a16:creationId xmlns:a16="http://schemas.microsoft.com/office/drawing/2014/main" id="{EDAEDF7F-E913-48D3-B27B-64F8CEE54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38450"/>
            <a:ext cx="32385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6" name="entity-0-no">
            <a:extLst xmlns:a="http://schemas.openxmlformats.org/drawingml/2006/main">
              <a:ext uri="{FF2B5EF4-FFF2-40B4-BE49-F238E27FC236}">
                <a16:creationId xmlns:a16="http://schemas.microsoft.com/office/drawing/2014/main" id="{E0744240-8925-4C05-91E1-C778F954C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480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7" name="entity-0-heading">
            <a:extLst xmlns:a="http://schemas.openxmlformats.org/drawingml/2006/main">
              <a:ext uri="{FF2B5EF4-FFF2-40B4-BE49-F238E27FC236}">
                <a16:creationId xmlns:a16="http://schemas.microsoft.com/office/drawing/2014/main" id="{516D8972-965B-4C27-81E7-4385E4D91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290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北京中姆科技有限公司</a:t>
            </a:r>
          </a:p>
        </p:txBody>
      </p:sp>
      <p:sp>
        <p:nvSpPr>
          <p:cNvPr id="8" name="entity-0-body">
            <a:extLst xmlns:a="http://schemas.openxmlformats.org/drawingml/2006/main">
              <a:ext uri="{FF2B5EF4-FFF2-40B4-BE49-F238E27FC236}">
                <a16:creationId xmlns:a16="http://schemas.microsoft.com/office/drawing/2014/main" id="{029E682E-84E5-4EC5-9AC2-6A581CFD7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95750"/>
            <a:ext cx="28194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工业元器件、产品线与重点项目协同</a:t>
            </a:r>
          </a:p>
        </p:txBody>
      </p:sp>
      <p:sp>
        <p:nvSpPr>
          <p:cNvPr id="9" name="entity-1-bg">
            <a:extLst xmlns:a="http://schemas.openxmlformats.org/drawingml/2006/main">
              <a:ext uri="{FF2B5EF4-FFF2-40B4-BE49-F238E27FC236}">
                <a16:creationId xmlns:a16="http://schemas.microsoft.com/office/drawing/2014/main" id="{2D784918-063D-434D-BA4F-53A0711F8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838450"/>
            <a:ext cx="32385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10" name="entity-1-no">
            <a:extLst xmlns:a="http://schemas.openxmlformats.org/drawingml/2006/main">
              <a:ext uri="{FF2B5EF4-FFF2-40B4-BE49-F238E27FC236}">
                <a16:creationId xmlns:a16="http://schemas.microsoft.com/office/drawing/2014/main" id="{545ED719-597D-454C-81BE-6EBA1FC62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0480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11" name="entity-1-heading">
            <a:extLst xmlns:a="http://schemas.openxmlformats.org/drawingml/2006/main">
              <a:ext uri="{FF2B5EF4-FFF2-40B4-BE49-F238E27FC236}">
                <a16:creationId xmlns:a16="http://schemas.microsoft.com/office/drawing/2014/main" id="{BCB48842-CA3E-45C9-B001-780A6F37E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4290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9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笙笙科技（北京）有限公司</a:t>
            </a:r>
          </a:p>
        </p:txBody>
      </p:sp>
      <p:sp>
        <p:nvSpPr>
          <p:cNvPr id="12" name="entity-1-body">
            <a:extLst xmlns:a="http://schemas.openxmlformats.org/drawingml/2006/main">
              <a:ext uri="{FF2B5EF4-FFF2-40B4-BE49-F238E27FC236}">
                <a16:creationId xmlns:a16="http://schemas.microsoft.com/office/drawing/2014/main" id="{59E1C773-931B-4C94-8C97-86F44CDD6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95750"/>
            <a:ext cx="28194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技术、市场与客户服务协同</a:t>
            </a:r>
          </a:p>
        </p:txBody>
      </p:sp>
      <p:sp>
        <p:nvSpPr>
          <p:cNvPr id="13" name="entity-2-bg">
            <a:extLst xmlns:a="http://schemas.openxmlformats.org/drawingml/2006/main">
              <a:ext uri="{FF2B5EF4-FFF2-40B4-BE49-F238E27FC236}">
                <a16:creationId xmlns:a16="http://schemas.microsoft.com/office/drawing/2014/main" id="{65B0641E-4CD8-4762-ADA4-6C51E81E2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838450"/>
            <a:ext cx="32385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E7E2DC"/>
            </a:solidFill>
            <a:prstDash val="solid"/>
          </a:ln>
        </p:spPr>
      </p:sp>
      <p:sp>
        <p:nvSpPr>
          <p:cNvPr id="14" name="entity-2-no">
            <a:extLst xmlns:a="http://schemas.openxmlformats.org/drawingml/2006/main">
              <a:ext uri="{FF2B5EF4-FFF2-40B4-BE49-F238E27FC236}">
                <a16:creationId xmlns:a16="http://schemas.microsoft.com/office/drawing/2014/main" id="{D9ED824C-A74C-43CD-B7F1-15C9385AD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480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5" name="entity-2-heading">
            <a:extLst xmlns:a="http://schemas.openxmlformats.org/drawingml/2006/main">
              <a:ext uri="{FF2B5EF4-FFF2-40B4-BE49-F238E27FC236}">
                <a16:creationId xmlns:a16="http://schemas.microsoft.com/office/drawing/2014/main" id="{54EE0001-C7D7-4073-A684-DCD7FA7B5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429000"/>
            <a:ext cx="2819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73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福能特（北京）科技有限公司</a:t>
            </a:r>
          </a:p>
        </p:txBody>
      </p:sp>
      <p:sp>
        <p:nvSpPr>
          <p:cNvPr id="16" name="entity-2-body">
            <a:extLst xmlns:a="http://schemas.openxmlformats.org/drawingml/2006/main">
              <a:ext uri="{FF2B5EF4-FFF2-40B4-BE49-F238E27FC236}">
                <a16:creationId xmlns:a16="http://schemas.microsoft.com/office/drawing/2014/main" id="{6AE832B8-BEF9-4D13-941F-8FA13520E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28194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工业配套、项目资源与供应能力协同</a:t>
            </a:r>
          </a:p>
        </p:txBody>
      </p:sp>
      <p:sp>
        <p:nvSpPr>
          <p:cNvPr id="17" name="footnote-说明：ZOMSE">
            <a:extLst xmlns:a="http://schemas.openxmlformats.org/drawingml/2006/main">
              <a:ext uri="{FF2B5EF4-FFF2-40B4-BE49-F238E27FC236}">
                <a16:creationId xmlns:a16="http://schemas.microsoft.com/office/drawing/2014/main" id="{8A1C9345-ADBF-434B-9AD2-65BE1582B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7695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说明：ZOMSEN／中姆笙笙为统一对外品牌，不替代各业务主体法定名称、合同责任与授权范围。</a:t>
            </a:r>
          </a:p>
        </p:txBody>
      </p:sp>
      <p:sp>
        <p:nvSpPr>
          <p:cNvPr id="18" name="meta-4">
            <a:extLst xmlns:a="http://schemas.openxmlformats.org/drawingml/2006/main">
              <a:ext uri="{FF2B5EF4-FFF2-40B4-BE49-F238E27FC236}">
                <a16:creationId xmlns:a16="http://schemas.microsoft.com/office/drawing/2014/main" id="{977C6C4F-8887-4E38-A086-402264F5C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01 / IDENTITY</a:t>
            </a:r>
          </a:p>
        </p:txBody>
      </p:sp>
      <p:sp>
        <p:nvSpPr>
          <p:cNvPr id="19" name="page-4">
            <a:extLst xmlns:a="http://schemas.openxmlformats.org/drawingml/2006/main">
              <a:ext uri="{FF2B5EF4-FFF2-40B4-BE49-F238E27FC236}">
                <a16:creationId xmlns:a16="http://schemas.microsoft.com/office/drawing/2014/main" id="{31B734A5-D460-4CD0-BBCC-D51D9B1A1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32163854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kicker-HISTORY / 2003—2026">
            <a:extLst xmlns:a="http://schemas.openxmlformats.org/drawingml/2006/main">
              <a:ext uri="{FF2B5EF4-FFF2-40B4-BE49-F238E27FC236}">
                <a16:creationId xmlns:a16="http://schemas.microsoft.com/office/drawing/2014/main" id="{F7A4A8CE-3191-4B86-AF17-1D108194D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HISTORY / 2003—2026</a:t>
            </a:r>
          </a:p>
        </p:txBody>
      </p:sp>
      <p:sp>
        <p:nvSpPr>
          <p:cNvPr id="2" name="title-产品线在扩展，角">
            <a:extLst xmlns:a="http://schemas.openxmlformats.org/drawingml/2006/main">
              <a:ext uri="{FF2B5EF4-FFF2-40B4-BE49-F238E27FC236}">
                <a16:creationId xmlns:a16="http://schemas.microsoft.com/office/drawing/2014/main" id="{0A7FAC57-BA3A-4FCA-BB37-9917E0748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52500"/>
            <a:ext cx="8953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产品线在扩展，角色也在升级</a:t>
            </a:r>
          </a:p>
        </p:txBody>
      </p:sp>
      <p:sp>
        <p:nvSpPr>
          <p:cNvPr id="3" name="time-line">
            <a:extLst xmlns:a="http://schemas.openxmlformats.org/drawingml/2006/main">
              <a:ext uri="{FF2B5EF4-FFF2-40B4-BE49-F238E27FC236}">
                <a16:creationId xmlns:a16="http://schemas.microsoft.com/office/drawing/2014/main" id="{B459B5BC-8C99-4B44-AF13-6BCA4B3DA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81350"/>
            <a:ext cx="10191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ime-node-0">
            <a:extLst xmlns:a="http://schemas.openxmlformats.org/drawingml/2006/main">
              <a:ext uri="{FF2B5EF4-FFF2-40B4-BE49-F238E27FC236}">
                <a16:creationId xmlns:a16="http://schemas.microsoft.com/office/drawing/2014/main" id="{8F02BE83-4856-4D6C-9C20-CB0CE233F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19425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ime-y-0">
            <a:extLst xmlns:a="http://schemas.openxmlformats.org/drawingml/2006/main">
              <a:ext uri="{FF2B5EF4-FFF2-40B4-BE49-F238E27FC236}">
                <a16:creationId xmlns:a16="http://schemas.microsoft.com/office/drawing/2014/main" id="{0BCFD883-249A-4816-ACD3-1D717DC74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385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16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2003</a:t>
            </a:r>
          </a:p>
        </p:txBody>
      </p:sp>
      <p:sp>
        <p:nvSpPr>
          <p:cNvPr id="6" name="time-h-0">
            <a:extLst xmlns:a="http://schemas.openxmlformats.org/drawingml/2006/main">
              <a:ext uri="{FF2B5EF4-FFF2-40B4-BE49-F238E27FC236}">
                <a16:creationId xmlns:a16="http://schemas.microsoft.com/office/drawing/2014/main" id="{E003D7FF-F18D-4046-9CE4-0D040DFBF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86225"/>
            <a:ext cx="2143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业务启程</a:t>
            </a:r>
          </a:p>
        </p:txBody>
      </p:sp>
      <p:sp>
        <p:nvSpPr>
          <p:cNvPr id="7" name="time-b-0">
            <a:extLst xmlns:a="http://schemas.openxmlformats.org/drawingml/2006/main">
              <a:ext uri="{FF2B5EF4-FFF2-40B4-BE49-F238E27FC236}">
                <a16:creationId xmlns:a16="http://schemas.microsoft.com/office/drawing/2014/main" id="{20C26B81-5318-4166-AFB3-3823C1552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4820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建立工业客户与机电产品经营基础</a:t>
            </a:r>
          </a:p>
        </p:txBody>
      </p:sp>
      <p:sp>
        <p:nvSpPr>
          <p:cNvPr id="8" name="time-node-1">
            <a:extLst xmlns:a="http://schemas.openxmlformats.org/drawingml/2006/main">
              <a:ext uri="{FF2B5EF4-FFF2-40B4-BE49-F238E27FC236}">
                <a16:creationId xmlns:a16="http://schemas.microsoft.com/office/drawing/2014/main" id="{180944A5-5835-48C3-ABBF-670B4C479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3019425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ime-y-1">
            <a:extLst xmlns:a="http://schemas.openxmlformats.org/drawingml/2006/main">
              <a:ext uri="{FF2B5EF4-FFF2-40B4-BE49-F238E27FC236}">
                <a16:creationId xmlns:a16="http://schemas.microsoft.com/office/drawing/2014/main" id="{09996597-6D52-4144-BF68-4C99A7EA2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36385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16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2012</a:t>
            </a:r>
          </a:p>
        </p:txBody>
      </p:sp>
      <p:sp>
        <p:nvSpPr>
          <p:cNvPr id="10" name="time-h-1">
            <a:extLst xmlns:a="http://schemas.openxmlformats.org/drawingml/2006/main">
              <a:ext uri="{FF2B5EF4-FFF2-40B4-BE49-F238E27FC236}">
                <a16:creationId xmlns:a16="http://schemas.microsoft.com/office/drawing/2014/main" id="{C7D3DB3B-575E-41F3-B951-8A75FFD74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4086225"/>
            <a:ext cx="2143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能力积累</a:t>
            </a:r>
          </a:p>
        </p:txBody>
      </p:sp>
      <p:sp>
        <p:nvSpPr>
          <p:cNvPr id="11" name="time-b-1">
            <a:extLst xmlns:a="http://schemas.openxmlformats.org/drawingml/2006/main">
              <a:ext uri="{FF2B5EF4-FFF2-40B4-BE49-F238E27FC236}">
                <a16:creationId xmlns:a16="http://schemas.microsoft.com/office/drawing/2014/main" id="{CC5C380E-BF62-4EC7-89A7-ADA3099B9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464820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从单一供货走向多产品线与重点项目</a:t>
            </a:r>
          </a:p>
        </p:txBody>
      </p:sp>
      <p:sp>
        <p:nvSpPr>
          <p:cNvPr id="12" name="time-node-2">
            <a:extLst xmlns:a="http://schemas.openxmlformats.org/drawingml/2006/main">
              <a:ext uri="{FF2B5EF4-FFF2-40B4-BE49-F238E27FC236}">
                <a16:creationId xmlns:a16="http://schemas.microsoft.com/office/drawing/2014/main" id="{FB6D58B7-398E-4B5B-98E9-FFC0FC520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019425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ime-y-2">
            <a:extLst xmlns:a="http://schemas.openxmlformats.org/drawingml/2006/main">
              <a:ext uri="{FF2B5EF4-FFF2-40B4-BE49-F238E27FC236}">
                <a16:creationId xmlns:a16="http://schemas.microsoft.com/office/drawing/2014/main" id="{EE5F1B33-B083-4E5D-8224-2CACCADB3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385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16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2018—22</a:t>
            </a:r>
          </a:p>
        </p:txBody>
      </p:sp>
      <p:sp>
        <p:nvSpPr>
          <p:cNvPr id="14" name="time-h-2">
            <a:extLst xmlns:a="http://schemas.openxmlformats.org/drawingml/2006/main">
              <a:ext uri="{FF2B5EF4-FFF2-40B4-BE49-F238E27FC236}">
                <a16:creationId xmlns:a16="http://schemas.microsoft.com/office/drawing/2014/main" id="{9051DD49-700E-45B3-9F6F-B365AF705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086225"/>
            <a:ext cx="2143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生态扩展</a:t>
            </a:r>
          </a:p>
        </p:txBody>
      </p:sp>
      <p:sp>
        <p:nvSpPr>
          <p:cNvPr id="15" name="time-b-2">
            <a:extLst xmlns:a="http://schemas.openxmlformats.org/drawingml/2006/main">
              <a:ext uri="{FF2B5EF4-FFF2-40B4-BE49-F238E27FC236}">
                <a16:creationId xmlns:a16="http://schemas.microsoft.com/office/drawing/2014/main" id="{3C4E6D82-3970-48A0-9914-FFCBF8BAC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4820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HARTING、TE、WAGO、HONGFA 等生态陆续进入</a:t>
            </a:r>
          </a:p>
        </p:txBody>
      </p:sp>
      <p:sp>
        <p:nvSpPr>
          <p:cNvPr id="16" name="time-node-3">
            <a:extLst xmlns:a="http://schemas.openxmlformats.org/drawingml/2006/main">
              <a:ext uri="{FF2B5EF4-FFF2-40B4-BE49-F238E27FC236}">
                <a16:creationId xmlns:a16="http://schemas.microsoft.com/office/drawing/2014/main" id="{6954D557-FBA5-4C29-AE7D-BAF9A7BB9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3019425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ime-y-3">
            <a:extLst xmlns:a="http://schemas.openxmlformats.org/drawingml/2006/main">
              <a:ext uri="{FF2B5EF4-FFF2-40B4-BE49-F238E27FC236}">
                <a16:creationId xmlns:a16="http://schemas.microsoft.com/office/drawing/2014/main" id="{409725EE-0406-4E4B-B3AD-ADFF8AB9F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36385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16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2026+</a:t>
            </a:r>
          </a:p>
        </p:txBody>
      </p:sp>
      <p:sp>
        <p:nvSpPr>
          <p:cNvPr id="18" name="time-h-3">
            <a:extLst xmlns:a="http://schemas.openxmlformats.org/drawingml/2006/main">
              <a:ext uri="{FF2B5EF4-FFF2-40B4-BE49-F238E27FC236}">
                <a16:creationId xmlns:a16="http://schemas.microsoft.com/office/drawing/2014/main" id="{3C218F97-4745-46E5-8BA2-616E0E748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4086225"/>
            <a:ext cx="2143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双轮驱动</a:t>
            </a:r>
          </a:p>
        </p:txBody>
      </p:sp>
      <p:sp>
        <p:nvSpPr>
          <p:cNvPr id="19" name="time-b-3">
            <a:extLst xmlns:a="http://schemas.openxmlformats.org/drawingml/2006/main">
              <a:ext uri="{FF2B5EF4-FFF2-40B4-BE49-F238E27FC236}">
                <a16:creationId xmlns:a16="http://schemas.microsoft.com/office/drawing/2014/main" id="{7AC8238A-8ADD-48AC-8E18-C0A424D7B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4648200"/>
            <a:ext cx="2095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技术与供应链协同，并以 IDKG 连接渠道网络</a:t>
            </a:r>
          </a:p>
        </p:txBody>
      </p:sp>
      <p:sp>
        <p:nvSpPr>
          <p:cNvPr id="20" name="meta-5">
            <a:extLst xmlns:a="http://schemas.openxmlformats.org/drawingml/2006/main">
              <a:ext uri="{FF2B5EF4-FFF2-40B4-BE49-F238E27FC236}">
                <a16:creationId xmlns:a16="http://schemas.microsoft.com/office/drawing/2014/main" id="{C8146E85-F1CB-417E-AD55-0FDAF8EF4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01 / HISTORY</a:t>
            </a:r>
          </a:p>
        </p:txBody>
      </p:sp>
      <p:sp>
        <p:nvSpPr>
          <p:cNvPr id="21" name="page-5">
            <a:extLst xmlns:a="http://schemas.openxmlformats.org/drawingml/2006/main">
              <a:ext uri="{FF2B5EF4-FFF2-40B4-BE49-F238E27FC236}">
                <a16:creationId xmlns:a16="http://schemas.microsoft.com/office/drawing/2014/main" id="{93959513-714E-44D6-9948-46D6F3E77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75970138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2015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7599b08b804bdd">
            <a:extLst>
              <a:ext uri="{96DAC541-7B7A-43D3-8B79-37D633B846F1}">
                <asvg:svgBlip xmlns:asvg="http://schemas.microsoft.com/office/drawing/2016/SVG/main" r:embed="R92642ab666f3438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476250"/>
            <a:ext cx="1762125" cy="233952"/>
          </a:xfrm>
          <a:prstGeom xmlns:a="http://schemas.openxmlformats.org/drawingml/2006/main" prst="rect">
            <a:avLst/>
          </a:prstGeom>
        </p:spPr>
      </p:pic>
      <p:sp>
        <p:nvSpPr>
          <p:cNvPr id="2" name="kicker-BUSINESS SNAPSHOT / INTERNAL DATA">
            <a:extLst xmlns:a="http://schemas.openxmlformats.org/drawingml/2006/main">
              <a:ext uri="{FF2B5EF4-FFF2-40B4-BE49-F238E27FC236}">
                <a16:creationId xmlns:a16="http://schemas.microsoft.com/office/drawing/2014/main" id="{46C2A638-AF9B-4C5F-AA70-2329FC978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BUSINESS SNAPSHOT / INTERNAL DATA</a:t>
            </a:r>
          </a:p>
        </p:txBody>
      </p:sp>
      <p:sp>
        <p:nvSpPr>
          <p:cNvPr id="3" name="title-近亿元经营基础，">
            <a:extLst xmlns:a="http://schemas.openxmlformats.org/drawingml/2006/main">
              <a:ext uri="{FF2B5EF4-FFF2-40B4-BE49-F238E27FC236}">
                <a16:creationId xmlns:a16="http://schemas.microsoft.com/office/drawing/2014/main" id="{4C05213A-F820-4545-A076-53392258D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6858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9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39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近亿元经营基础，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9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3900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支撑下一阶段能力升级</a:t>
            </a:r>
          </a:p>
        </p:txBody>
      </p:sp>
      <p:sp>
        <p:nvSpPr>
          <p:cNvPr id="4" name="metric-line-0">
            <a:extLst xmlns:a="http://schemas.openxmlformats.org/drawingml/2006/main">
              <a:ext uri="{FF2B5EF4-FFF2-40B4-BE49-F238E27FC236}">
                <a16:creationId xmlns:a16="http://schemas.microsoft.com/office/drawing/2014/main" id="{027846A9-70BA-4884-9629-B4E110D3C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952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metric-n-0">
            <a:extLst xmlns:a="http://schemas.openxmlformats.org/drawingml/2006/main">
              <a:ext uri="{FF2B5EF4-FFF2-40B4-BE49-F238E27FC236}">
                <a16:creationId xmlns:a16="http://schemas.microsoft.com/office/drawing/2014/main" id="{E534CBF8-155F-4931-9275-78AA6FA58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14750"/>
            <a:ext cx="2381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800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4800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9,664</a:t>
            </a:r>
          </a:p>
        </p:txBody>
      </p:sp>
      <p:sp>
        <p:nvSpPr>
          <p:cNvPr id="6" name="metric-u-0">
            <a:extLst xmlns:a="http://schemas.openxmlformats.org/drawingml/2006/main">
              <a:ext uri="{FF2B5EF4-FFF2-40B4-BE49-F238E27FC236}">
                <a16:creationId xmlns:a16="http://schemas.microsoft.com/office/drawing/2014/main" id="{ECCC586D-EBF8-459A-82F2-E6476800F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143375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8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万元</a:t>
            </a:r>
          </a:p>
        </p:txBody>
      </p:sp>
      <p:sp>
        <p:nvSpPr>
          <p:cNvPr id="7" name="metric-l-0">
            <a:extLst xmlns:a="http://schemas.openxmlformats.org/drawingml/2006/main">
              <a:ext uri="{FF2B5EF4-FFF2-40B4-BE49-F238E27FC236}">
                <a16:creationId xmlns:a16="http://schemas.microsoft.com/office/drawing/2014/main" id="{F1A0784C-7B65-43D2-99E2-2B5B9E524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672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2025 销售实绩</a:t>
            </a:r>
          </a:p>
        </p:txBody>
      </p:sp>
      <p:sp>
        <p:nvSpPr>
          <p:cNvPr id="8" name="metric-line-1">
            <a:extLst xmlns:a="http://schemas.openxmlformats.org/drawingml/2006/main">
              <a:ext uri="{FF2B5EF4-FFF2-40B4-BE49-F238E27FC236}">
                <a16:creationId xmlns:a16="http://schemas.microsoft.com/office/drawing/2014/main" id="{7AD98A07-5335-4007-B517-197648DCA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790950"/>
            <a:ext cx="952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n-1">
            <a:extLst xmlns:a="http://schemas.openxmlformats.org/drawingml/2006/main">
              <a:ext uri="{FF2B5EF4-FFF2-40B4-BE49-F238E27FC236}">
                <a16:creationId xmlns:a16="http://schemas.microsoft.com/office/drawing/2014/main" id="{45F5DE9C-C8C1-457F-A43D-2C58A6476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14750"/>
            <a:ext cx="2381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800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4800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1.18</a:t>
            </a:r>
          </a:p>
        </p:txBody>
      </p:sp>
      <p:sp>
        <p:nvSpPr>
          <p:cNvPr id="10" name="metric-u-1">
            <a:extLst xmlns:a="http://schemas.openxmlformats.org/drawingml/2006/main">
              <a:ext uri="{FF2B5EF4-FFF2-40B4-BE49-F238E27FC236}">
                <a16:creationId xmlns:a16="http://schemas.microsoft.com/office/drawing/2014/main" id="{72B05008-AF35-4BCB-BFBF-6D18AE4AA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43375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8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亿元</a:t>
            </a:r>
          </a:p>
        </p:txBody>
      </p:sp>
      <p:sp>
        <p:nvSpPr>
          <p:cNvPr id="11" name="metric-l-1">
            <a:extLst xmlns:a="http://schemas.openxmlformats.org/drawingml/2006/main">
              <a:ext uri="{FF2B5EF4-FFF2-40B4-BE49-F238E27FC236}">
                <a16:creationId xmlns:a16="http://schemas.microsoft.com/office/drawing/2014/main" id="{42485693-4936-4839-BE34-F558BC505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672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2026 经营目标</a:t>
            </a:r>
          </a:p>
        </p:txBody>
      </p:sp>
      <p:sp>
        <p:nvSpPr>
          <p:cNvPr id="12" name="metric-line-2">
            <a:extLst xmlns:a="http://schemas.openxmlformats.org/drawingml/2006/main">
              <a:ext uri="{FF2B5EF4-FFF2-40B4-BE49-F238E27FC236}">
                <a16:creationId xmlns:a16="http://schemas.microsoft.com/office/drawing/2014/main" id="{7F0B30C7-A854-41B2-A5C8-4E03B63CB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952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n-2">
            <a:extLst xmlns:a="http://schemas.openxmlformats.org/drawingml/2006/main">
              <a:ext uri="{FF2B5EF4-FFF2-40B4-BE49-F238E27FC236}">
                <a16:creationId xmlns:a16="http://schemas.microsoft.com/office/drawing/2014/main" id="{6325BEE8-7AE1-40AE-B498-CFB20838F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14750"/>
            <a:ext cx="2381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800" b="1" i="0">
                <a:solidFill>
                  <a:srgbClr val="FFF3E6"/>
                </a:solidFill>
                <a:latin typeface="Degular"/>
                <a:ea typeface="Degular"/>
                <a:cs typeface="Degular"/>
              </a:defRPr>
            </a:pPr>
            <a:r>
              <a:rPr sz="4800" b="1" i="0">
                <a:solidFill>
                  <a:srgbClr val="FFF3E6"/>
                </a:solidFill>
                <a:latin typeface="Degular"/>
                <a:ea typeface="Degular"/>
                <a:cs typeface="Degular"/>
              </a:rPr>
              <a:t>9</a:t>
            </a:r>
          </a:p>
        </p:txBody>
      </p:sp>
      <p:sp>
        <p:nvSpPr>
          <p:cNvPr id="14" name="metric-u-2">
            <a:extLst xmlns:a="http://schemas.openxmlformats.org/drawingml/2006/main">
              <a:ext uri="{FF2B5EF4-FFF2-40B4-BE49-F238E27FC236}">
                <a16:creationId xmlns:a16="http://schemas.microsoft.com/office/drawing/2014/main" id="{AD5D97E5-E14B-4129-A1B7-6A40743E2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143375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8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类</a:t>
            </a:r>
          </a:p>
        </p:txBody>
      </p:sp>
      <p:sp>
        <p:nvSpPr>
          <p:cNvPr id="15" name="metric-l-2">
            <a:extLst xmlns:a="http://schemas.openxmlformats.org/drawingml/2006/main">
              <a:ext uri="{FF2B5EF4-FFF2-40B4-BE49-F238E27FC236}">
                <a16:creationId xmlns:a16="http://schemas.microsoft.com/office/drawing/2014/main" id="{B6692F23-2710-4340-874E-772835899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672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重点应用行业</a:t>
            </a:r>
          </a:p>
        </p:txBody>
      </p:sp>
      <p:sp>
        <p:nvSpPr>
          <p:cNvPr id="16" name="footnote-* 数据依据公司">
            <a:extLst xmlns:a="http://schemas.openxmlformats.org/drawingml/2006/main">
              <a:ext uri="{FF2B5EF4-FFF2-40B4-BE49-F238E27FC236}">
                <a16:creationId xmlns:a16="http://schemas.microsoft.com/office/drawing/2014/main" id="{FEAE1ECD-6B5D-4771-AE93-ABB77B156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7695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defRPr>
            </a:pPr>
            <a:r>
              <a:rPr sz="675" b="0" i="0">
                <a:solidFill>
                  <a:srgbClr val="B7ADA6"/>
                </a:solidFill>
                <a:latin typeface="PingFang SC"/>
                <a:ea typeface="PingFang SC"/>
                <a:cs typeface="PingFang SC"/>
              </a:rPr>
              <a:t>* 数据依据公司提供的《公司事业简介和发展规划2607》，仅用于公司介绍，最终以正式财务披露为准。</a:t>
            </a:r>
          </a:p>
        </p:txBody>
      </p:sp>
      <p:sp>
        <p:nvSpPr>
          <p:cNvPr id="17" name="meta-6">
            <a:extLst xmlns:a="http://schemas.openxmlformats.org/drawingml/2006/main">
              <a:ext uri="{FF2B5EF4-FFF2-40B4-BE49-F238E27FC236}">
                <a16:creationId xmlns:a16="http://schemas.microsoft.com/office/drawing/2014/main" id="{985DC429-DE97-4F64-937A-816074B24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rPr>
              <a:t>01 / PERFORMANCE</a:t>
            </a:r>
          </a:p>
        </p:txBody>
      </p:sp>
      <p:sp>
        <p:nvSpPr>
          <p:cNvPr id="18" name="page-6">
            <a:extLst xmlns:a="http://schemas.openxmlformats.org/drawingml/2006/main">
              <a:ext uri="{FF2B5EF4-FFF2-40B4-BE49-F238E27FC236}">
                <a16:creationId xmlns:a16="http://schemas.microsoft.com/office/drawing/2014/main" id="{B85BB03D-F929-4E1B-8A19-ECD15BB23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1037653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kicker-2025 SALES MIX / ROUNDED">
            <a:extLst xmlns:a="http://schemas.openxmlformats.org/drawingml/2006/main">
              <a:ext uri="{FF2B5EF4-FFF2-40B4-BE49-F238E27FC236}">
                <a16:creationId xmlns:a16="http://schemas.microsoft.com/office/drawing/2014/main" id="{2AB9C3C5-D326-4AE0-A9A4-11058F352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2025 SALES MIX / ROUNDED</a:t>
            </a:r>
          </a:p>
        </p:txBody>
      </p:sp>
      <p:sp>
        <p:nvSpPr>
          <p:cNvPr id="2" name="title-核心产品线贡献约">
            <a:extLst xmlns:a="http://schemas.openxmlformats.org/drawingml/2006/main">
              <a:ext uri="{FF2B5EF4-FFF2-40B4-BE49-F238E27FC236}">
                <a16:creationId xmlns:a16="http://schemas.microsoft.com/office/drawing/2014/main" id="{D4832629-7E6E-432D-9AD0-30E645C03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7429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75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核心产品线贡献约八成业务</a:t>
            </a:r>
          </a:p>
        </p:txBody>
      </p:sp>
      <p:sp>
        <p:nvSpPr>
          <p:cNvPr id="3" name="mix-lead">
            <a:extLst xmlns:a="http://schemas.openxmlformats.org/drawingml/2006/main">
              <a:ext uri="{FF2B5EF4-FFF2-40B4-BE49-F238E27FC236}">
                <a16:creationId xmlns:a16="http://schemas.microsoft.com/office/drawing/2014/main" id="{89DD9321-91D0-45BB-A3D3-D3BC8EE8D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723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2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成熟产品线提供经营基本盘；下一步增长来自重点客户渗透、应用支持和结构优化。</a:t>
            </a:r>
          </a:p>
        </p:txBody>
      </p:sp>
      <p:sp>
        <p:nvSpPr>
          <p:cNvPr id="4" name="mix-label-0">
            <a:extLst xmlns:a="http://schemas.openxmlformats.org/drawingml/2006/main">
              <a:ext uri="{FF2B5EF4-FFF2-40B4-BE49-F238E27FC236}">
                <a16:creationId xmlns:a16="http://schemas.microsoft.com/office/drawing/2014/main" id="{090D2A74-68CD-42A2-89B5-E946D6B23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Panasonic</a:t>
            </a:r>
          </a:p>
        </p:txBody>
      </p:sp>
      <p:sp>
        <p:nvSpPr>
          <p:cNvPr id="5" name="mix-bar-0">
            <a:extLst xmlns:a="http://schemas.openxmlformats.org/drawingml/2006/main">
              <a:ext uri="{FF2B5EF4-FFF2-40B4-BE49-F238E27FC236}">
                <a16:creationId xmlns:a16="http://schemas.microsoft.com/office/drawing/2014/main" id="{FF73D0B0-5C97-4D26-9464-77D852151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152775"/>
            <a:ext cx="4095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mix-pct-0">
            <a:extLst xmlns:a="http://schemas.openxmlformats.org/drawingml/2006/main">
              <a:ext uri="{FF2B5EF4-FFF2-40B4-BE49-F238E27FC236}">
                <a16:creationId xmlns:a16="http://schemas.microsoft.com/office/drawing/2014/main" id="{2A877547-801F-49AD-960F-4049DB9E8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1432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43%</a:t>
            </a:r>
          </a:p>
        </p:txBody>
      </p:sp>
      <p:sp>
        <p:nvSpPr>
          <p:cNvPr id="7" name="mix-label-1">
            <a:extLst xmlns:a="http://schemas.openxmlformats.org/drawingml/2006/main">
              <a:ext uri="{FF2B5EF4-FFF2-40B4-BE49-F238E27FC236}">
                <a16:creationId xmlns:a16="http://schemas.microsoft.com/office/drawing/2014/main" id="{80E1C767-06E4-4E07-9A05-4D3BF4692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Omron</a:t>
            </a:r>
          </a:p>
        </p:txBody>
      </p:sp>
      <p:sp>
        <p:nvSpPr>
          <p:cNvPr id="8" name="mix-bar-1">
            <a:extLst xmlns:a="http://schemas.openxmlformats.org/drawingml/2006/main">
              <a:ext uri="{FF2B5EF4-FFF2-40B4-BE49-F238E27FC236}">
                <a16:creationId xmlns:a16="http://schemas.microsoft.com/office/drawing/2014/main" id="{C6A89D67-9113-4B50-8B0C-EFA24F5BD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590925"/>
            <a:ext cx="2381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ix-pct-1">
            <a:extLst xmlns:a="http://schemas.openxmlformats.org/drawingml/2006/main">
              <a:ext uri="{FF2B5EF4-FFF2-40B4-BE49-F238E27FC236}">
                <a16:creationId xmlns:a16="http://schemas.microsoft.com/office/drawing/2014/main" id="{2C0408C9-6532-4A13-A97E-D79D0F094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58140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25%</a:t>
            </a:r>
          </a:p>
        </p:txBody>
      </p:sp>
      <p:sp>
        <p:nvSpPr>
          <p:cNvPr id="10" name="mix-label-2">
            <a:extLst xmlns:a="http://schemas.openxmlformats.org/drawingml/2006/main">
              <a:ext uri="{FF2B5EF4-FFF2-40B4-BE49-F238E27FC236}">
                <a16:creationId xmlns:a16="http://schemas.microsoft.com/office/drawing/2014/main" id="{80C6D740-A64A-4842-9945-A6C85ADCA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HARTING</a:t>
            </a:r>
          </a:p>
        </p:txBody>
      </p:sp>
      <p:sp>
        <p:nvSpPr>
          <p:cNvPr id="11" name="mix-bar-2">
            <a:extLst xmlns:a="http://schemas.openxmlformats.org/drawingml/2006/main">
              <a:ext uri="{FF2B5EF4-FFF2-40B4-BE49-F238E27FC236}">
                <a16:creationId xmlns:a16="http://schemas.microsoft.com/office/drawing/2014/main" id="{5F3047AA-8BF2-402C-9584-446F2B85B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029075"/>
            <a:ext cx="1619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5C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ix-pct-2">
            <a:extLst xmlns:a="http://schemas.openxmlformats.org/drawingml/2006/main">
              <a:ext uri="{FF2B5EF4-FFF2-40B4-BE49-F238E27FC236}">
                <a16:creationId xmlns:a16="http://schemas.microsoft.com/office/drawing/2014/main" id="{7A7712E5-734C-42CE-913B-7CA76264B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0195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17%</a:t>
            </a:r>
          </a:p>
        </p:txBody>
      </p:sp>
      <p:sp>
        <p:nvSpPr>
          <p:cNvPr id="13" name="mix-label-3">
            <a:extLst xmlns:a="http://schemas.openxmlformats.org/drawingml/2006/main">
              <a:ext uri="{FF2B5EF4-FFF2-40B4-BE49-F238E27FC236}">
                <a16:creationId xmlns:a16="http://schemas.microsoft.com/office/drawing/2014/main" id="{51B8A0BF-DB9C-4231-8F29-509D73B81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5770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TE Connectivity</a:t>
            </a:r>
          </a:p>
        </p:txBody>
      </p:sp>
      <p:sp>
        <p:nvSpPr>
          <p:cNvPr id="14" name="mix-bar-3">
            <a:extLst xmlns:a="http://schemas.openxmlformats.org/drawingml/2006/main">
              <a:ext uri="{FF2B5EF4-FFF2-40B4-BE49-F238E27FC236}">
                <a16:creationId xmlns:a16="http://schemas.microsoft.com/office/drawing/2014/main" id="{647E8075-36A2-4BB7-A723-75A046DC5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467225"/>
            <a:ext cx="285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mix-pct-3">
            <a:extLst xmlns:a="http://schemas.openxmlformats.org/drawingml/2006/main">
              <a:ext uri="{FF2B5EF4-FFF2-40B4-BE49-F238E27FC236}">
                <a16:creationId xmlns:a16="http://schemas.microsoft.com/office/drawing/2014/main" id="{ECBA2BBC-958F-4B04-B4B8-862598B2C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45770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3%</a:t>
            </a:r>
          </a:p>
        </p:txBody>
      </p:sp>
      <p:sp>
        <p:nvSpPr>
          <p:cNvPr id="16" name="mix-label-4">
            <a:extLst xmlns:a="http://schemas.openxmlformats.org/drawingml/2006/main">
              <a:ext uri="{FF2B5EF4-FFF2-40B4-BE49-F238E27FC236}">
                <a16:creationId xmlns:a16="http://schemas.microsoft.com/office/drawing/2014/main" id="{728BB336-BF3D-423F-AD53-5FE5F68E8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HONGFA</a:t>
            </a:r>
          </a:p>
        </p:txBody>
      </p:sp>
      <p:sp>
        <p:nvSpPr>
          <p:cNvPr id="17" name="mix-bar-4">
            <a:extLst xmlns:a="http://schemas.openxmlformats.org/drawingml/2006/main">
              <a:ext uri="{FF2B5EF4-FFF2-40B4-BE49-F238E27FC236}">
                <a16:creationId xmlns:a16="http://schemas.microsoft.com/office/drawing/2014/main" id="{D122C461-72C1-495F-A6A2-D2D66ADE3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905375"/>
            <a:ext cx="381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BA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ix-pct-4">
            <a:extLst xmlns:a="http://schemas.openxmlformats.org/drawingml/2006/main">
              <a:ext uri="{FF2B5EF4-FFF2-40B4-BE49-F238E27FC236}">
                <a16:creationId xmlns:a16="http://schemas.microsoft.com/office/drawing/2014/main" id="{67FB444D-22FE-43B9-A277-75B7C962B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89585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4%</a:t>
            </a:r>
          </a:p>
        </p:txBody>
      </p:sp>
      <p:sp>
        <p:nvSpPr>
          <p:cNvPr id="19" name="mix-label-5">
            <a:extLst xmlns:a="http://schemas.openxmlformats.org/drawingml/2006/main">
              <a:ext uri="{FF2B5EF4-FFF2-40B4-BE49-F238E27FC236}">
                <a16:creationId xmlns:a16="http://schemas.microsoft.com/office/drawing/2014/main" id="{A03CDD78-DB9D-41C2-B630-FA07B41EE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其他</a:t>
            </a:r>
          </a:p>
        </p:txBody>
      </p:sp>
      <p:sp>
        <p:nvSpPr>
          <p:cNvPr id="20" name="mix-bar-5">
            <a:extLst xmlns:a="http://schemas.openxmlformats.org/drawingml/2006/main">
              <a:ext uri="{FF2B5EF4-FFF2-40B4-BE49-F238E27FC236}">
                <a16:creationId xmlns:a16="http://schemas.microsoft.com/office/drawing/2014/main" id="{5A7A111C-9773-45DB-BC24-4791832E0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343525"/>
            <a:ext cx="666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0C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mix-pct-5">
            <a:extLst xmlns:a="http://schemas.openxmlformats.org/drawingml/2006/main">
              <a:ext uri="{FF2B5EF4-FFF2-40B4-BE49-F238E27FC236}">
                <a16:creationId xmlns:a16="http://schemas.microsoft.com/office/drawing/2014/main" id="{0B892B63-E0AD-49F8-8694-E0A6278CF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334000"/>
            <a:ext cx="57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defRPr>
            </a:pPr>
            <a:r>
              <a:rPr sz="975" b="1" i="0">
                <a:solidFill>
                  <a:srgbClr val="201515"/>
                </a:solidFill>
                <a:latin typeface="Degular"/>
                <a:ea typeface="Degular"/>
                <a:cs typeface="Degular"/>
              </a:rPr>
              <a:t>7%</a:t>
            </a:r>
          </a:p>
        </p:txBody>
      </p:sp>
      <p:sp>
        <p:nvSpPr>
          <p:cNvPr id="22" name="mix-note-bg">
            <a:extLst xmlns:a="http://schemas.openxmlformats.org/drawingml/2006/main">
              <a:ext uri="{FF2B5EF4-FFF2-40B4-BE49-F238E27FC236}">
                <a16:creationId xmlns:a16="http://schemas.microsoft.com/office/drawing/2014/main" id="{A4185A5E-8BC4-4AA4-8F8F-9FBBC6221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143250"/>
            <a:ext cx="35052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ix-note-k">
            <a:extLst xmlns:a="http://schemas.openxmlformats.org/drawingml/2006/main">
              <a:ext uri="{FF2B5EF4-FFF2-40B4-BE49-F238E27FC236}">
                <a16:creationId xmlns:a16="http://schemas.microsoft.com/office/drawing/2014/main" id="{D7A06FDD-A792-4B28-81EE-606520A37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400425"/>
            <a:ext cx="152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TAKEAWAY</a:t>
            </a:r>
          </a:p>
        </p:txBody>
      </p:sp>
      <p:sp>
        <p:nvSpPr>
          <p:cNvPr id="24" name="mix-note">
            <a:extLst xmlns:a="http://schemas.openxmlformats.org/drawingml/2006/main">
              <a:ext uri="{FF2B5EF4-FFF2-40B4-BE49-F238E27FC236}">
                <a16:creationId xmlns:a16="http://schemas.microsoft.com/office/drawing/2014/main" id="{E66363D8-6077-4806-9E98-7E5F9DDAD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857625"/>
            <a:ext cx="2857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增长不是再堆更多品牌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而是把现有生态做深，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把客户任务做透。</a:t>
            </a:r>
          </a:p>
        </p:txBody>
      </p:sp>
      <p:sp>
        <p:nvSpPr>
          <p:cNvPr id="25" name="footnote-百分比为公司资料">
            <a:extLst xmlns:a="http://schemas.openxmlformats.org/drawingml/2006/main">
              <a:ext uri="{FF2B5EF4-FFF2-40B4-BE49-F238E27FC236}">
                <a16:creationId xmlns:a16="http://schemas.microsoft.com/office/drawing/2014/main" id="{2D9115B9-49FB-43BE-929C-8CA733D3D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7695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675" b="0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百分比为公司资料口径并经四舍五入，合计可能存在尾差。Omron 为既有业务基础之一。</a:t>
            </a:r>
          </a:p>
        </p:txBody>
      </p:sp>
      <p:sp>
        <p:nvSpPr>
          <p:cNvPr id="26" name="meta-7">
            <a:extLst xmlns:a="http://schemas.openxmlformats.org/drawingml/2006/main">
              <a:ext uri="{FF2B5EF4-FFF2-40B4-BE49-F238E27FC236}">
                <a16:creationId xmlns:a16="http://schemas.microsoft.com/office/drawing/2014/main" id="{77033363-9AD8-44B4-A818-9C15C007C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01 / SALES MIX</a:t>
            </a:r>
          </a:p>
        </p:txBody>
      </p:sp>
      <p:sp>
        <p:nvSpPr>
          <p:cNvPr id="27" name="page-7">
            <a:extLst xmlns:a="http://schemas.openxmlformats.org/drawingml/2006/main">
              <a:ext uri="{FF2B5EF4-FFF2-40B4-BE49-F238E27FC236}">
                <a16:creationId xmlns:a16="http://schemas.microsoft.com/office/drawing/2014/main" id="{58EFC2F2-DA0F-4C20-AF43-448B69DC3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10799726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3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kicker-POSITIONING / FROM PRODUCT TO OUTCOME">
            <a:extLst xmlns:a="http://schemas.openxmlformats.org/drawingml/2006/main">
              <a:ext uri="{FF2B5EF4-FFF2-40B4-BE49-F238E27FC236}">
                <a16:creationId xmlns:a16="http://schemas.microsoft.com/office/drawing/2014/main" id="{167715F0-740C-4E84-8BBB-D0989A474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POSITIONING / FROM PRODUCT TO OUTCOME</a:t>
            </a:r>
          </a:p>
        </p:txBody>
      </p:sp>
      <p:sp>
        <p:nvSpPr>
          <p:cNvPr id="2" name="title-从“卖产品”，走">
            <a:extLst xmlns:a="http://schemas.openxmlformats.org/drawingml/2006/main">
              <a:ext uri="{FF2B5EF4-FFF2-40B4-BE49-F238E27FC236}">
                <a16:creationId xmlns:a16="http://schemas.microsoft.com/office/drawing/2014/main" id="{E418EE1C-D213-48C3-9777-DF7FE9271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8572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defRPr>
            </a:pPr>
            <a:r>
              <a:rPr sz="3900" b="1" i="0">
                <a:solidFill>
                  <a:srgbClr val="201515"/>
                </a:solidFill>
                <a:latin typeface="PingFang SC"/>
                <a:ea typeface="PingFang SC"/>
                <a:cs typeface="PingFang SC"/>
              </a:rPr>
              <a:t>从“卖产品”，走向“交付确定性”</a:t>
            </a:r>
          </a:p>
        </p:txBody>
      </p:sp>
      <p:sp>
        <p:nvSpPr>
          <p:cNvPr id="3" name="before-bg">
            <a:extLst xmlns:a="http://schemas.openxmlformats.org/drawingml/2006/main">
              <a:ext uri="{FF2B5EF4-FFF2-40B4-BE49-F238E27FC236}">
                <a16:creationId xmlns:a16="http://schemas.microsoft.com/office/drawing/2014/main" id="{2C1CF444-C678-4923-BB67-3116AF6A6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41910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after-bg">
            <a:extLst xmlns:a="http://schemas.openxmlformats.org/drawingml/2006/main">
              <a:ext uri="{FF2B5EF4-FFF2-40B4-BE49-F238E27FC236}">
                <a16:creationId xmlns:a16="http://schemas.microsoft.com/office/drawing/2014/main" id="{DE0E469C-53B1-43AE-9C0C-6C0E718AC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381250"/>
            <a:ext cx="41910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before-k">
            <a:extLst xmlns:a="http://schemas.openxmlformats.org/drawingml/2006/main">
              <a:ext uri="{FF2B5EF4-FFF2-40B4-BE49-F238E27FC236}">
                <a16:creationId xmlns:a16="http://schemas.microsoft.com/office/drawing/2014/main" id="{23C64850-6A22-43D6-93EB-B67519CB9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86050"/>
            <a:ext cx="2857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BEFORE / PRODUCT</a:t>
            </a:r>
          </a:p>
        </p:txBody>
      </p:sp>
      <p:sp>
        <p:nvSpPr>
          <p:cNvPr id="6" name="after-k">
            <a:extLst xmlns:a="http://schemas.openxmlformats.org/drawingml/2006/main">
              <a:ext uri="{FF2B5EF4-FFF2-40B4-BE49-F238E27FC236}">
                <a16:creationId xmlns:a16="http://schemas.microsoft.com/office/drawing/2014/main" id="{E65046D4-7EC5-4E65-A2E3-2F0C93D1A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686050"/>
            <a:ext cx="2857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NEXT / OUTCOME</a:t>
            </a:r>
          </a:p>
        </p:txBody>
      </p:sp>
      <p:sp>
        <p:nvSpPr>
          <p:cNvPr id="7" name="before-0">
            <a:extLst xmlns:a="http://schemas.openxmlformats.org/drawingml/2006/main">
              <a:ext uri="{FF2B5EF4-FFF2-40B4-BE49-F238E27FC236}">
                <a16:creationId xmlns:a16="http://schemas.microsoft.com/office/drawing/2014/main" id="{658D3544-9BFE-44DB-A518-1D4F78268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2385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01  品牌与型号</a:t>
            </a:r>
          </a:p>
        </p:txBody>
      </p:sp>
      <p:sp>
        <p:nvSpPr>
          <p:cNvPr id="8" name="before-1">
            <a:extLst xmlns:a="http://schemas.openxmlformats.org/drawingml/2006/main">
              <a:ext uri="{FF2B5EF4-FFF2-40B4-BE49-F238E27FC236}">
                <a16:creationId xmlns:a16="http://schemas.microsoft.com/office/drawing/2014/main" id="{558FF146-E45A-4E21-BFF5-4D723B22F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790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02  询价与交期</a:t>
            </a:r>
          </a:p>
        </p:txBody>
      </p:sp>
      <p:sp>
        <p:nvSpPr>
          <p:cNvPr id="9" name="before-2">
            <a:extLst xmlns:a="http://schemas.openxmlformats.org/drawingml/2006/main">
              <a:ext uri="{FF2B5EF4-FFF2-40B4-BE49-F238E27FC236}">
                <a16:creationId xmlns:a16="http://schemas.microsoft.com/office/drawing/2014/main" id="{DA30B50A-E429-46FB-BB57-A2BA0E187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3434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655E5A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655E5A"/>
                </a:solidFill>
                <a:latin typeface="PingFang SC"/>
                <a:ea typeface="PingFang SC"/>
                <a:cs typeface="PingFang SC"/>
              </a:rPr>
              <a:t>03  一次性交易</a:t>
            </a:r>
          </a:p>
        </p:txBody>
      </p:sp>
      <p:sp>
        <p:nvSpPr>
          <p:cNvPr id="10" name="after-0">
            <a:extLst xmlns:a="http://schemas.openxmlformats.org/drawingml/2006/main">
              <a:ext uri="{FF2B5EF4-FFF2-40B4-BE49-F238E27FC236}">
                <a16:creationId xmlns:a16="http://schemas.microsoft.com/office/drawing/2014/main" id="{44662248-89CD-48BE-BA3A-2D487EE67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2385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01  工况与选择</a:t>
            </a:r>
          </a:p>
        </p:txBody>
      </p:sp>
      <p:sp>
        <p:nvSpPr>
          <p:cNvPr id="11" name="after-1">
            <a:extLst xmlns:a="http://schemas.openxmlformats.org/drawingml/2006/main">
              <a:ext uri="{FF2B5EF4-FFF2-40B4-BE49-F238E27FC236}">
                <a16:creationId xmlns:a16="http://schemas.microsoft.com/office/drawing/2014/main" id="{5AD0ADAA-A914-4566-980B-24AB7B6FA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790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02  验证与量产</a:t>
            </a:r>
          </a:p>
        </p:txBody>
      </p:sp>
      <p:sp>
        <p:nvSpPr>
          <p:cNvPr id="12" name="after-2">
            <a:extLst xmlns:a="http://schemas.openxmlformats.org/drawingml/2006/main">
              <a:ext uri="{FF2B5EF4-FFF2-40B4-BE49-F238E27FC236}">
                <a16:creationId xmlns:a16="http://schemas.microsoft.com/office/drawing/2014/main" id="{5C7C2532-3D6A-4D13-B662-D5456750E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3434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03  全生命周期协同</a:t>
            </a:r>
          </a:p>
        </p:txBody>
      </p:sp>
      <p:sp>
        <p:nvSpPr>
          <p:cNvPr id="13" name="position-arrow">
            <a:extLst xmlns:a="http://schemas.openxmlformats.org/drawingml/2006/main">
              <a:ext uri="{FF2B5EF4-FFF2-40B4-BE49-F238E27FC236}">
                <a16:creationId xmlns:a16="http://schemas.microsoft.com/office/drawing/2014/main" id="{5CCD82F1-C663-4873-AED4-E6BBE41E1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400425"/>
            <a:ext cx="1047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350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4350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→</a:t>
            </a:r>
          </a:p>
        </p:txBody>
      </p:sp>
      <p:sp>
        <p:nvSpPr>
          <p:cNvPr id="14" name="meta-8">
            <a:extLst xmlns:a="http://schemas.openxmlformats.org/drawingml/2006/main">
              <a:ext uri="{FF2B5EF4-FFF2-40B4-BE49-F238E27FC236}">
                <a16:creationId xmlns:a16="http://schemas.microsoft.com/office/drawing/2014/main" id="{2DE7C51A-298F-4560-9298-35A86638E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655E5A"/>
                </a:solidFill>
                <a:latin typeface="Degular"/>
                <a:ea typeface="Degular"/>
                <a:cs typeface="Degular"/>
              </a:rPr>
              <a:t>01 / POSITIONING</a:t>
            </a:r>
          </a:p>
        </p:txBody>
      </p:sp>
      <p:sp>
        <p:nvSpPr>
          <p:cNvPr id="15" name="page-8">
            <a:extLst xmlns:a="http://schemas.openxmlformats.org/drawingml/2006/main">
              <a:ext uri="{FF2B5EF4-FFF2-40B4-BE49-F238E27FC236}">
                <a16:creationId xmlns:a16="http://schemas.microsoft.com/office/drawing/2014/main" id="{780E9132-3D86-4653-A59F-F7501178A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5383024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40D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a6d6f7887b4af7"/>
          <a:srcRect xmlns:a="http://schemas.openxmlformats.org/drawingml/2006/main" l="28035" t="0" r="2803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38950" y="0"/>
            <a:ext cx="53530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ngineering-shade">
            <a:extLst xmlns:a="http://schemas.openxmlformats.org/drawingml/2006/main">
              <a:ext uri="{FF2B5EF4-FFF2-40B4-BE49-F238E27FC236}">
                <a16:creationId xmlns:a16="http://schemas.microsoft.com/office/drawing/2014/main" id="{EF3946FE-7FFA-4B3C-BC22-AF3F46EE4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0"/>
            <a:ext cx="5353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0D0D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fb825065954c7b">
            <a:extLst>
              <a:ext uri="{96DAC541-7B7A-43D3-8B79-37D633B846F1}">
                <asvg:svgBlip xmlns:asvg="http://schemas.microsoft.com/office/drawing/2016/SVG/main" r:embed="Rc98a35f7bae946df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457200"/>
            <a:ext cx="1714500" cy="227629"/>
          </a:xfrm>
          <a:prstGeom xmlns:a="http://schemas.openxmlformats.org/drawingml/2006/main" prst="rect">
            <a:avLst/>
          </a:prstGeom>
        </p:spPr>
      </p:pic>
      <p:sp>
        <p:nvSpPr>
          <p:cNvPr id="4" name="kicker-CAPABILITY / FIVE LAYERS">
            <a:extLst xmlns:a="http://schemas.openxmlformats.org/drawingml/2006/main">
              <a:ext uri="{FF2B5EF4-FFF2-40B4-BE49-F238E27FC236}">
                <a16:creationId xmlns:a16="http://schemas.microsoft.com/office/drawing/2014/main" id="{24056F6B-91E1-4624-BD9E-569B05F94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5524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CAPABILITY / FIVE LAYERS</a:t>
            </a:r>
          </a:p>
        </p:txBody>
      </p:sp>
      <p:sp>
        <p:nvSpPr>
          <p:cNvPr id="5" name="title-把产品、行业知识">
            <a:extLst xmlns:a="http://schemas.openxmlformats.org/drawingml/2006/main">
              <a:ext uri="{FF2B5EF4-FFF2-40B4-BE49-F238E27FC236}">
                <a16:creationId xmlns:a16="http://schemas.microsoft.com/office/drawing/2014/main" id="{F91F6369-D055-4C78-BF27-FAD5FF816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715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2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3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把产品、行业知识和供应链动作，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3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连成一条线</a:t>
            </a:r>
          </a:p>
        </p:txBody>
      </p:sp>
      <p:sp>
        <p:nvSpPr>
          <p:cNvPr id="6" name="layer-rail-0">
            <a:extLst xmlns:a="http://schemas.openxmlformats.org/drawingml/2006/main">
              <a:ext uri="{FF2B5EF4-FFF2-40B4-BE49-F238E27FC236}">
                <a16:creationId xmlns:a16="http://schemas.microsoft.com/office/drawing/2014/main" id="{91C20413-77E4-4FE6-A07F-94186550C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7810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AD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layer-no-0">
            <a:extLst xmlns:a="http://schemas.openxmlformats.org/drawingml/2006/main">
              <a:ext uri="{FF2B5EF4-FFF2-40B4-BE49-F238E27FC236}">
                <a16:creationId xmlns:a16="http://schemas.microsoft.com/office/drawing/2014/main" id="{4A4860F6-FA27-4527-A33A-8B0903848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33813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01</a:t>
            </a:r>
          </a:p>
        </p:txBody>
      </p:sp>
      <p:sp>
        <p:nvSpPr>
          <p:cNvPr id="8" name="layer-h-0">
            <a:extLst xmlns:a="http://schemas.openxmlformats.org/drawingml/2006/main">
              <a:ext uri="{FF2B5EF4-FFF2-40B4-BE49-F238E27FC236}">
                <a16:creationId xmlns:a16="http://schemas.microsoft.com/office/drawing/2014/main" id="{F4990C6B-E832-42FC-918D-CAD8FD2EE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528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可靠来源</a:t>
            </a:r>
          </a:p>
        </p:txBody>
      </p:sp>
      <p:sp>
        <p:nvSpPr>
          <p:cNvPr id="9" name="layer-rail-1">
            <a:extLst xmlns:a="http://schemas.openxmlformats.org/drawingml/2006/main">
              <a:ext uri="{FF2B5EF4-FFF2-40B4-BE49-F238E27FC236}">
                <a16:creationId xmlns:a16="http://schemas.microsoft.com/office/drawing/2014/main" id="{9EF58473-1A85-4B8B-9923-2640328F5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7150"/>
            <a:ext cx="7810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AD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layer-no-1">
            <a:extLst xmlns:a="http://schemas.openxmlformats.org/drawingml/2006/main">
              <a:ext uri="{FF2B5EF4-FFF2-40B4-BE49-F238E27FC236}">
                <a16:creationId xmlns:a16="http://schemas.microsoft.com/office/drawing/2014/main" id="{7FDCC71B-E2F7-46B0-8A44-5FCC23B2A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38195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02</a:t>
            </a:r>
          </a:p>
        </p:txBody>
      </p:sp>
      <p:sp>
        <p:nvSpPr>
          <p:cNvPr id="11" name="layer-h-1">
            <a:extLst xmlns:a="http://schemas.openxmlformats.org/drawingml/2006/main">
              <a:ext uri="{FF2B5EF4-FFF2-40B4-BE49-F238E27FC236}">
                <a16:creationId xmlns:a16="http://schemas.microsoft.com/office/drawing/2014/main" id="{B7253325-42B7-4774-B254-436EC968C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7909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应用选型</a:t>
            </a:r>
          </a:p>
        </p:txBody>
      </p:sp>
      <p:sp>
        <p:nvSpPr>
          <p:cNvPr id="12" name="layer-rail-2">
            <a:extLst xmlns:a="http://schemas.openxmlformats.org/drawingml/2006/main">
              <a:ext uri="{FF2B5EF4-FFF2-40B4-BE49-F238E27FC236}">
                <a16:creationId xmlns:a16="http://schemas.microsoft.com/office/drawing/2014/main" id="{0E36B144-60BE-4AD0-BDBF-1867F3DB3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300"/>
            <a:ext cx="7810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AD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ayer-no-2">
            <a:extLst xmlns:a="http://schemas.openxmlformats.org/drawingml/2006/main">
              <a:ext uri="{FF2B5EF4-FFF2-40B4-BE49-F238E27FC236}">
                <a16:creationId xmlns:a16="http://schemas.microsoft.com/office/drawing/2014/main" id="{9DC9C9C4-02E5-42BA-A180-507786D72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42576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03</a:t>
            </a:r>
          </a:p>
        </p:txBody>
      </p:sp>
      <p:sp>
        <p:nvSpPr>
          <p:cNvPr id="14" name="layer-h-2">
            <a:extLst xmlns:a="http://schemas.openxmlformats.org/drawingml/2006/main">
              <a:ext uri="{FF2B5EF4-FFF2-40B4-BE49-F238E27FC236}">
                <a16:creationId xmlns:a16="http://schemas.microsoft.com/office/drawing/2014/main" id="{37E414A9-062C-4374-8CBA-25454F1A2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2291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样品验证</a:t>
            </a:r>
          </a:p>
        </p:txBody>
      </p:sp>
      <p:sp>
        <p:nvSpPr>
          <p:cNvPr id="15" name="layer-rail-3">
            <a:extLst xmlns:a="http://schemas.openxmlformats.org/drawingml/2006/main">
              <a:ext uri="{FF2B5EF4-FFF2-40B4-BE49-F238E27FC236}">
                <a16:creationId xmlns:a16="http://schemas.microsoft.com/office/drawing/2014/main" id="{7E533E5F-8EF4-4CD0-952A-4D5BB16B7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43450"/>
            <a:ext cx="7810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AD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layer-no-3">
            <a:extLst xmlns:a="http://schemas.openxmlformats.org/drawingml/2006/main">
              <a:ext uri="{FF2B5EF4-FFF2-40B4-BE49-F238E27FC236}">
                <a16:creationId xmlns:a16="http://schemas.microsoft.com/office/drawing/2014/main" id="{74E614AA-B96A-474C-A7B7-5565B7D90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46958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04</a:t>
            </a:r>
          </a:p>
        </p:txBody>
      </p:sp>
      <p:sp>
        <p:nvSpPr>
          <p:cNvPr id="17" name="layer-h-3">
            <a:extLst xmlns:a="http://schemas.openxmlformats.org/drawingml/2006/main">
              <a:ext uri="{FF2B5EF4-FFF2-40B4-BE49-F238E27FC236}">
                <a16:creationId xmlns:a16="http://schemas.microsoft.com/office/drawing/2014/main" id="{BF0E8CE6-94E2-4556-AF42-DB3BEF2B8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667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量产保障</a:t>
            </a:r>
          </a:p>
        </p:txBody>
      </p:sp>
      <p:sp>
        <p:nvSpPr>
          <p:cNvPr id="18" name="layer-rail-4">
            <a:extLst xmlns:a="http://schemas.openxmlformats.org/drawingml/2006/main">
              <a:ext uri="{FF2B5EF4-FFF2-40B4-BE49-F238E27FC236}">
                <a16:creationId xmlns:a16="http://schemas.microsoft.com/office/drawing/2014/main" id="{81668B85-7C36-481B-A363-0854FC33B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81600"/>
            <a:ext cx="1714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F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ayer-no-4">
            <a:extLst xmlns:a="http://schemas.openxmlformats.org/drawingml/2006/main">
              <a:ext uri="{FF2B5EF4-FFF2-40B4-BE49-F238E27FC236}">
                <a16:creationId xmlns:a16="http://schemas.microsoft.com/office/drawing/2014/main" id="{D9532BC0-10E8-44F4-9C1E-F9840AE72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51339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05</a:t>
            </a:r>
          </a:p>
        </p:txBody>
      </p:sp>
      <p:sp>
        <p:nvSpPr>
          <p:cNvPr id="20" name="layer-h-4">
            <a:extLst xmlns:a="http://schemas.openxmlformats.org/drawingml/2006/main">
              <a:ext uri="{FF2B5EF4-FFF2-40B4-BE49-F238E27FC236}">
                <a16:creationId xmlns:a16="http://schemas.microsoft.com/office/drawing/2014/main" id="{973F2F33-9136-48B4-8564-4F0A0A4BC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1054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FFF3E6"/>
                </a:solidFill>
                <a:latin typeface="PingFang SC"/>
                <a:ea typeface="PingFang SC"/>
                <a:cs typeface="PingFang SC"/>
              </a:rPr>
              <a:t>生命周期</a:t>
            </a:r>
          </a:p>
        </p:txBody>
      </p:sp>
      <p:sp>
        <p:nvSpPr>
          <p:cNvPr id="21" name="meta-9">
            <a:extLst xmlns:a="http://schemas.openxmlformats.org/drawingml/2006/main">
              <a:ext uri="{FF2B5EF4-FFF2-40B4-BE49-F238E27FC236}">
                <a16:creationId xmlns:a16="http://schemas.microsoft.com/office/drawing/2014/main" id="{BA9CA71E-0A7F-41E3-A91D-5C30D0BAD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5905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defRPr>
            </a:pPr>
            <a:r>
              <a:rPr sz="600" b="1" i="0">
                <a:solidFill>
                  <a:srgbClr val="B7ADA6"/>
                </a:solidFill>
                <a:latin typeface="Degular"/>
                <a:ea typeface="Degular"/>
                <a:cs typeface="Degular"/>
              </a:rPr>
              <a:t>01 / CAPABILITY SYSTEM</a:t>
            </a:r>
          </a:p>
        </p:txBody>
      </p:sp>
      <p:sp>
        <p:nvSpPr>
          <p:cNvPr id="22" name="page-9">
            <a:extLst xmlns:a="http://schemas.openxmlformats.org/drawingml/2006/main">
              <a:ext uri="{FF2B5EF4-FFF2-40B4-BE49-F238E27FC236}">
                <a16:creationId xmlns:a16="http://schemas.microsoft.com/office/drawing/2014/main" id="{9E9A36F9-CEBA-46B0-9C10-AD48DDA0D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572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defRPr>
            </a:pPr>
            <a:r>
              <a:rPr sz="675" b="1" i="0">
                <a:solidFill>
                  <a:srgbClr val="FF4F00"/>
                </a:solidFill>
                <a:latin typeface="Degular"/>
                <a:ea typeface="Degular"/>
                <a:cs typeface="Degular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49148156"/>
      </p:ext>
    </p:extLst>
  </p:cSld>
</p:sld>
</file>

<file path=ppt/theme/theme1.xml><?xml version="1.0" encoding="utf-8"?>
<a:theme xmlns:a="http://schemas.openxmlformats.org/drawingml/2006/main" name="ChatGPT">
  <a:themeElements>
    <a:clrScheme name="ZOMSEN VI 2.1">
      <a:dk1>
        <a:srgbClr val="201515"/>
      </a:dk1>
      <a:lt1>
        <a:srgbClr val="FFFFFF"/>
      </a:lt1>
      <a:dk2>
        <a:srgbClr val="140D0D"/>
      </a:dk2>
      <a:lt2>
        <a:srgbClr val="FFF3E6"/>
      </a:lt2>
      <a:accent1>
        <a:srgbClr val="FF4F00"/>
      </a:accent1>
      <a:accent2>
        <a:srgbClr val="201515"/>
      </a:accent2>
      <a:accent3>
        <a:srgbClr val="FFF3E6"/>
      </a:accent3>
      <a:accent4>
        <a:srgbClr val="E7E2DC"/>
      </a:accent4>
      <a:accent5>
        <a:srgbClr val="655E5A"/>
      </a:accent5>
      <a:accent6>
        <a:srgbClr val="FFFDF9"/>
      </a:accent6>
      <a:hlink>
        <a:srgbClr val="FF4F00"/>
      </a:hlink>
      <a:folHlink>
        <a:srgbClr val="655E5A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ZOMSEN VI 2.1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2026-07-29T17:12:44.4150000Z</dcterms:created>
  <dcterms:modified xsi:type="dcterms:W3CDTF">2026-07-29T17:12:44.4150000Z</dcterms:modified>
</coreProperties>
</file>